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301" r:id="rId4"/>
    <p:sldId id="302" r:id="rId5"/>
    <p:sldId id="303" r:id="rId6"/>
    <p:sldId id="305" r:id="rId7"/>
    <p:sldId id="283" r:id="rId8"/>
    <p:sldId id="284" r:id="rId9"/>
    <p:sldId id="286" r:id="rId10"/>
    <p:sldId id="285" r:id="rId11"/>
    <p:sldId id="282" r:id="rId12"/>
    <p:sldId id="287" r:id="rId13"/>
    <p:sldId id="293" r:id="rId14"/>
    <p:sldId id="294" r:id="rId15"/>
    <p:sldId id="278" r:id="rId16"/>
    <p:sldId id="279" r:id="rId17"/>
    <p:sldId id="257" r:id="rId18"/>
    <p:sldId id="274" r:id="rId19"/>
    <p:sldId id="291" r:id="rId20"/>
    <p:sldId id="296" r:id="rId21"/>
    <p:sldId id="295" r:id="rId22"/>
    <p:sldId id="288" r:id="rId23"/>
    <p:sldId id="297" r:id="rId24"/>
    <p:sldId id="292" r:id="rId25"/>
    <p:sldId id="298" r:id="rId26"/>
    <p:sldId id="299" r:id="rId27"/>
    <p:sldId id="289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49" autoAdjust="0"/>
  </p:normalViewPr>
  <p:slideViewPr>
    <p:cSldViewPr>
      <p:cViewPr varScale="1">
        <p:scale>
          <a:sx n="54" d="100"/>
          <a:sy n="54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914CC-7F52-453E-A26B-DF89693C870F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EA08-3EA2-4105-AF5F-6E228C379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from </a:t>
            </a:r>
            <a:r>
              <a:rPr lang="en-US" dirty="0" err="1" smtClean="0"/>
              <a:t>wikipedia</a:t>
            </a:r>
            <a:r>
              <a:rPr lang="en-US" baseline="0" dirty="0" smtClean="0"/>
              <a:t> - Dice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A08-3EA2-4105-AF5F-6E228C379B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Wickham is a developer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Rstudio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A08-3EA2-4105-AF5F-6E228C379B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8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https://simplystatistics.org/2013/12/12/the-key-word-in-data-science-is-not-data-it-is-science/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E6BC-85D8-4399-BEFF-92E66ACE38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5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TEDx</a:t>
            </a:r>
            <a:r>
              <a:rPr lang="en-US" dirty="0" smtClean="0"/>
              <a:t> reference from Wikipedia: Data Science, reference 26.</a:t>
            </a:r>
          </a:p>
          <a:p>
            <a:r>
              <a:rPr lang="en-US" dirty="0" smtClean="0"/>
              <a:t>Diagram from R for Data Science by Wickham and </a:t>
            </a:r>
            <a:r>
              <a:rPr lang="en-US" dirty="0" err="1" smtClean="0"/>
              <a:t>Grolemund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E6BC-85D8-4399-BEFF-92E66ACE38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Comic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xkcd</a:t>
            </a:r>
            <a:r>
              <a:rPr lang="en-US" baseline="0" dirty="0" smtClean="0"/>
              <a:t> – Lisp Cycles, #297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A08-3EA2-4105-AF5F-6E228C379B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http://landoflisp.com/webserver.lisp – Example of Lisp</a:t>
            </a:r>
            <a:r>
              <a:rPr lang="en-US" baseline="0" dirty="0" smtClean="0"/>
              <a:t>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A08-3EA2-4105-AF5F-6E228C379B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 – Implementation of S programming language with lexical scoping semantic inspired by Scheme, Ross </a:t>
            </a:r>
            <a:r>
              <a:rPr lang="en-US" baseline="0" dirty="0" err="1" smtClean="0"/>
              <a:t>Ihaka</a:t>
            </a:r>
            <a:r>
              <a:rPr lang="en-US" baseline="0" dirty="0" smtClean="0"/>
              <a:t> and Robert Gentleman, 1992.</a:t>
            </a:r>
          </a:p>
          <a:p>
            <a:r>
              <a:rPr lang="en-US" baseline="0" dirty="0" smtClean="0"/>
              <a:t>R uses libraries to implement a wide variety of statistical and graphical techniques.  </a:t>
            </a:r>
          </a:p>
          <a:p>
            <a:r>
              <a:rPr lang="en-US" baseline="0" dirty="0" smtClean="0"/>
              <a:t>Lexical scoping rules allows R to be extended with more ease.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https://www.r-bloggers.com/functional-programming-in-r/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A08-3EA2-4105-AF5F-6E228C379B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97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sure there are spaces on each side of ‘&lt;-’.  This avoids ambiguity with less than operator on a negative number “a &lt; -3”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A08-3EA2-4105-AF5F-6E228C379B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7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A08-3EA2-4105-AF5F-6E228C379B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5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</a:t>
            </a:r>
            <a:r>
              <a:rPr lang="en-US" baseline="0" dirty="0" smtClean="0"/>
              <a:t> – Birthday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EA08-3EA2-4105-AF5F-6E228C379B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46F0-4D8E-471F-9267-9A6B81AAE89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B2E2-1F94-40AF-A43D-CBF500708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r-project.org/other-project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graph-gallery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hiny.rstudio.com/gallery/" TargetMode="External"/><Relationship Id="rId2" Type="http://schemas.openxmlformats.org/officeDocument/2006/relationships/hyperlink" Target="https://yihui.name/kni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gallery.r-enthusiasts.com/" TargetMode="External"/><Relationship Id="rId3" Type="http://schemas.openxmlformats.org/officeDocument/2006/relationships/hyperlink" Target="http://cran.r-project.org/bin/windows/base/rw-FAQ.html" TargetMode="External"/><Relationship Id="rId7" Type="http://schemas.openxmlformats.org/officeDocument/2006/relationships/hyperlink" Target="https://www.r-bloggers.com/" TargetMode="External"/><Relationship Id="rId2" Type="http://schemas.openxmlformats.org/officeDocument/2006/relationships/hyperlink" Target="http://cran.r-project.org/doc/manuals/r-release/R-intr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wiki.sciviews.org/doku.php" TargetMode="External"/><Relationship Id="rId5" Type="http://schemas.openxmlformats.org/officeDocument/2006/relationships/hyperlink" Target="http://journal.r-project.org/current.html" TargetMode="External"/><Relationship Id="rId4" Type="http://schemas.openxmlformats.org/officeDocument/2006/relationships/hyperlink" Target="http://www.r-project.org/other-doc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/>
              <a:t>Using R for Data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Steven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Gollmer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Cedarville University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 – Statistical Computing System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Primary developer, John Chambers, Bell Labs (1975)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Initially used Fortran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subroutines or subroutine packages, for graphics etc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Vs 2 ported to Unix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Vs 3 - By 1988-1992 coded into C and made into a functional, object-based language  </a:t>
            </a:r>
          </a:p>
          <a:p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Emphasis on an interactive environment, but with programming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capabilities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 packages for statistics, modeling and graphics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Big Picture of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158"/>
            <a:ext cx="7924800" cy="52863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History of R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Ross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Ihaka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Robert Gentleman (1992)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Implementation of S with inspiration from Scheme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Chimera - Imperative language with a functional language</a:t>
            </a:r>
          </a:p>
          <a:p>
            <a:r>
              <a:rPr lang="en-US" dirty="0" smtClean="0"/>
              <a:t>Functional Programming (Clean Functions)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Functions take arguments, return values and have no side effects.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Functions can be treated like a data type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flows through a process of functions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Program flow and data definitions clear from static code</a:t>
            </a:r>
          </a:p>
          <a:p>
            <a:r>
              <a:rPr lang="en-US" dirty="0" smtClean="0"/>
              <a:t>Imperative Programming (Dirty Functions)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Change global states and perform IO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is mutable and can break reproducibility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Everything in R is a function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call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 may appear slow if vector functions are improperly used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Recursion not very efficient in 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57200"/>
            <a:ext cx="2095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of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Every statement in R is a function call</a:t>
            </a:r>
          </a:p>
          <a:p>
            <a:pPr lvl="1"/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func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(arg1, arg2, arg3,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…)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Comments (Start with #)</a:t>
            </a:r>
          </a:p>
          <a:p>
            <a:r>
              <a:rPr lang="en-US" dirty="0" smtClean="0"/>
              <a:t>Assignment statement ( &lt;- )</a:t>
            </a:r>
          </a:p>
          <a:p>
            <a:pPr lvl="1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a &lt;- 4 + 5 </a:t>
            </a:r>
            <a:r>
              <a:rPr lang="en-US" dirty="0" smtClean="0"/>
              <a:t>or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a = 4 + 5 </a:t>
            </a:r>
            <a:r>
              <a:rPr lang="en-US" dirty="0" smtClean="0"/>
              <a:t>(= only at top level)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assign(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“a”, 4 + 5)</a:t>
            </a:r>
          </a:p>
          <a:p>
            <a:pPr lvl="1"/>
            <a:r>
              <a:rPr lang="en-US" dirty="0" smtClean="0"/>
              <a:t>‘=‘ not allowed in control structures like ‘</a:t>
            </a:r>
            <a:r>
              <a:rPr lang="en-US" i="1" dirty="0" smtClean="0"/>
              <a:t>if (a=b)</a:t>
            </a:r>
            <a:r>
              <a:rPr lang="en-US" dirty="0" smtClean="0"/>
              <a:t>’</a:t>
            </a:r>
          </a:p>
          <a:p>
            <a:pPr lvl="1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‘&lt;-’(a, ‘+’(4, 5))</a:t>
            </a:r>
            <a:r>
              <a:rPr lang="en-US" dirty="0" smtClean="0"/>
              <a:t>       # Does the same thing</a:t>
            </a:r>
          </a:p>
          <a:p>
            <a:r>
              <a:rPr lang="en-US" dirty="0" smtClean="0"/>
              <a:t>Strings (“string” preferred, ‘string’ acceptable)</a:t>
            </a:r>
          </a:p>
          <a:p>
            <a:pPr lvl="1"/>
            <a:r>
              <a:rPr lang="en-US" dirty="0" smtClean="0"/>
              <a:t>Backslash handles special characters (\”)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15" y="222452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Making and Accessing Lists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39624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# Assign a list</a:t>
            </a:r>
          </a:p>
          <a:p>
            <a:r>
              <a:rPr lang="en-US" sz="2400" dirty="0" smtClean="0"/>
              <a:t>a &lt;- c(1 , 2, “bug”, TRUE)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b &lt;- c(1:8)</a:t>
            </a:r>
          </a:p>
          <a:p>
            <a:r>
              <a:rPr lang="en-US" sz="2400" dirty="0" smtClean="0"/>
              <a:t>b</a:t>
            </a:r>
          </a:p>
          <a:p>
            <a:r>
              <a:rPr lang="en-US" sz="2400" dirty="0" smtClean="0"/>
              <a:t>d &lt;- array( 1:20, dim=c(4,5))</a:t>
            </a:r>
          </a:p>
          <a:p>
            <a:r>
              <a:rPr lang="en-US" sz="2400" dirty="0" smtClean="0"/>
              <a:t>d</a:t>
            </a:r>
          </a:p>
          <a:p>
            <a:r>
              <a:rPr lang="en-US" sz="2400" dirty="0" smtClean="0"/>
              <a:t>a[3]</a:t>
            </a:r>
          </a:p>
          <a:p>
            <a:r>
              <a:rPr lang="en-US" sz="2400" dirty="0" smtClean="0"/>
              <a:t>d[3,4]</a:t>
            </a:r>
          </a:p>
          <a:p>
            <a:r>
              <a:rPr lang="en-US" sz="2400" dirty="0" smtClean="0"/>
              <a:t>d[3,]</a:t>
            </a:r>
          </a:p>
          <a:p>
            <a:r>
              <a:rPr lang="en-US" sz="2400" dirty="0" smtClean="0"/>
              <a:t>d[,3]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577431" y="990600"/>
            <a:ext cx="3566569" cy="576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FF00"/>
                </a:solidFill>
              </a:rPr>
              <a:t>a</a:t>
            </a:r>
          </a:p>
          <a:p>
            <a:r>
              <a:rPr lang="en-US" sz="2000" dirty="0" smtClean="0"/>
              <a:t>“1”   “2”   “bug”   “TRUE”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b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1  2  3  4  5  6  7  8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</a:t>
            </a:r>
          </a:p>
          <a:p>
            <a:r>
              <a:rPr lang="en-US" sz="2000" dirty="0" smtClean="0"/>
              <a:t>        [,1]   [,2]   [,3]   [,4]   [,5]</a:t>
            </a:r>
          </a:p>
          <a:p>
            <a:r>
              <a:rPr lang="en-US" sz="2000" dirty="0" smtClean="0"/>
              <a:t>[1,]       1      5      9     13     17</a:t>
            </a:r>
          </a:p>
          <a:p>
            <a:r>
              <a:rPr lang="en-US" sz="2000" dirty="0" smtClean="0"/>
              <a:t>[2</a:t>
            </a:r>
            <a:r>
              <a:rPr lang="en-US" sz="2000" dirty="0"/>
              <a:t>,]       </a:t>
            </a:r>
            <a:r>
              <a:rPr lang="en-US" sz="2000" dirty="0" smtClean="0"/>
              <a:t>2      6     10    14     18</a:t>
            </a:r>
            <a:endParaRPr lang="en-US" sz="2000" dirty="0"/>
          </a:p>
          <a:p>
            <a:r>
              <a:rPr lang="en-US" sz="2000" dirty="0" smtClean="0"/>
              <a:t>[3</a:t>
            </a:r>
            <a:r>
              <a:rPr lang="en-US" sz="2000" dirty="0"/>
              <a:t>,]       </a:t>
            </a:r>
            <a:r>
              <a:rPr lang="en-US" sz="2000" dirty="0" smtClean="0"/>
              <a:t>3      7     11    15     19</a:t>
            </a:r>
            <a:endParaRPr lang="en-US" sz="2000" dirty="0"/>
          </a:p>
          <a:p>
            <a:r>
              <a:rPr lang="en-US" sz="2000" dirty="0" smtClean="0"/>
              <a:t>[4</a:t>
            </a:r>
            <a:r>
              <a:rPr lang="en-US" sz="2000" dirty="0"/>
              <a:t>,]       </a:t>
            </a:r>
            <a:r>
              <a:rPr lang="en-US" sz="2000" dirty="0" smtClean="0"/>
              <a:t>4      8     12    16     20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a[3]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“bug”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d[3,4]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15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d[3,]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3   7   11   15  19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d[,3]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9  10   11  12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94078" y="1257443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Command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2687" y="442888"/>
            <a:ext cx="121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Result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05200" y="1382288"/>
            <a:ext cx="2072231" cy="15133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33800" y="2011362"/>
            <a:ext cx="1843631" cy="15700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77231" y="2667000"/>
            <a:ext cx="1600200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47800" y="4406274"/>
            <a:ext cx="4038600" cy="3057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47800" y="5781374"/>
            <a:ext cx="4038600" cy="31462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43318" y="4952999"/>
            <a:ext cx="4043082" cy="142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11942" y="5491575"/>
            <a:ext cx="4074458" cy="61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43000" y="2885558"/>
            <a:ext cx="2362200" cy="100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3000" y="3581400"/>
            <a:ext cx="2590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143000" y="4267200"/>
            <a:ext cx="2895600" cy="78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30367" y="6273225"/>
            <a:ext cx="3659335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Text is Case Sensitive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97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the following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a &lt;- c(1:5)/2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0.5   1.0   1.5   2.0   2.5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b &lt;- a + 4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4.5   5.0   5.5   6.0   6.5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 smtClean="0"/>
              <a:t>a+b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5   6   7   8   9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a%*%b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43.75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6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More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if(), else</a:t>
            </a:r>
          </a:p>
          <a:p>
            <a:endParaRPr lang="en-US" dirty="0" smtClean="0"/>
          </a:p>
          <a:p>
            <a:r>
              <a:rPr lang="en-US" dirty="0" smtClean="0"/>
              <a:t>Loops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for()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while()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break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381000"/>
            <a:ext cx="2590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if( a&lt;b ) {</a:t>
            </a:r>
          </a:p>
          <a:p>
            <a:r>
              <a:rPr lang="en-US" sz="2400" dirty="0" smtClean="0"/>
              <a:t>             a &lt;- c</a:t>
            </a:r>
          </a:p>
          <a:p>
            <a:r>
              <a:rPr lang="en-US" sz="2400" dirty="0" smtClean="0"/>
              <a:t>             c &lt;- d</a:t>
            </a:r>
          </a:p>
          <a:p>
            <a:r>
              <a:rPr lang="en-US" sz="2400" dirty="0" smtClean="0"/>
              <a:t>} else {</a:t>
            </a:r>
          </a:p>
          <a:p>
            <a:r>
              <a:rPr lang="en-US" sz="2400" dirty="0" smtClean="0"/>
              <a:t>             c &lt;- a</a:t>
            </a:r>
          </a:p>
          <a:p>
            <a:r>
              <a:rPr lang="en-US" sz="2400" dirty="0" smtClean="0"/>
              <a:t>             d &lt;- c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3581400"/>
            <a:ext cx="4648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for( j in 1:length( a ) ) {</a:t>
            </a:r>
          </a:p>
          <a:p>
            <a:r>
              <a:rPr lang="en-US" sz="2400" dirty="0" smtClean="0"/>
              <a:t>             plot( x[ j ], y[ j ] )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86200" y="5105400"/>
            <a:ext cx="4648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while( a&lt;b ) {</a:t>
            </a:r>
          </a:p>
          <a:p>
            <a:r>
              <a:rPr lang="en-US" sz="2400" dirty="0" smtClean="0"/>
              <a:t>             a &lt;- a+1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3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94"/>
            <a:ext cx="8229600" cy="1143000"/>
          </a:xfrm>
        </p:spPr>
        <p:txBody>
          <a:bodyPr/>
          <a:lstStyle/>
          <a:p>
            <a:r>
              <a:rPr lang="en-US" dirty="0" smtClean="0"/>
              <a:t>Importing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65" y="1143000"/>
            <a:ext cx="6477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Comma Separated Values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 &lt;- </a:t>
            </a:r>
            <a:r>
              <a:rPr lang="en-US" dirty="0" err="1" smtClean="0">
                <a:solidFill>
                  <a:schemeClr val="tx2"/>
                </a:solidFill>
              </a:rPr>
              <a:t>data.frame</a:t>
            </a:r>
            <a:r>
              <a:rPr lang="en-US" dirty="0" smtClean="0">
                <a:solidFill>
                  <a:schemeClr val="tx2"/>
                </a:solidFill>
              </a:rPr>
              <a:t>( read.csv(“filename”))</a:t>
            </a:r>
          </a:p>
          <a:p>
            <a:r>
              <a:rPr lang="en-US" dirty="0" smtClean="0"/>
              <a:t>White space separated values with a header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 &lt;- </a:t>
            </a:r>
            <a:r>
              <a:rPr lang="en-US" dirty="0" err="1" smtClean="0">
                <a:solidFill>
                  <a:schemeClr val="tx2"/>
                </a:solidFill>
              </a:rPr>
              <a:t>read.table</a:t>
            </a:r>
            <a:r>
              <a:rPr lang="en-US" dirty="0" smtClean="0">
                <a:solidFill>
                  <a:schemeClr val="tx2"/>
                </a:solidFill>
              </a:rPr>
              <a:t>( “filename”, header=TRUE)</a:t>
            </a:r>
          </a:p>
          <a:p>
            <a:r>
              <a:rPr lang="en-US" dirty="0" smtClean="0"/>
              <a:t>Access data from data frame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a$freq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Expose data frame variables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attach( a )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freq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detach( a 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20" y="1371600"/>
            <a:ext cx="2331125" cy="46018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601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Downloading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  <a:solidFill>
            <a:schemeClr val="bg1">
              <a:alpha val="47000"/>
            </a:schemeClr>
          </a:solidFill>
        </p:spPr>
        <p:txBody>
          <a:bodyPr/>
          <a:lstStyle/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http://r-project.org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CRAN (Chose download site)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Linux, </a:t>
            </a:r>
            <a:r>
              <a:rPr lang="en-US" dirty="0" err="1" smtClean="0">
                <a:solidFill>
                  <a:schemeClr val="tx2"/>
                </a:solidFill>
              </a:rPr>
              <a:t>MacOS</a:t>
            </a:r>
            <a:r>
              <a:rPr lang="en-US" dirty="0" smtClean="0">
                <a:solidFill>
                  <a:schemeClr val="tx2"/>
                </a:solidFill>
              </a:rPr>
              <a:t> X, Windows</a:t>
            </a:r>
          </a:p>
        </p:txBody>
      </p:sp>
      <p:pic>
        <p:nvPicPr>
          <p:cNvPr id="47107" name="Picture 3" descr="C:\docs\educate\Phys4110\Lectures\RMain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73352"/>
            <a:ext cx="5029200" cy="57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 </a:t>
            </a:r>
            <a:r>
              <a:rPr lang="en-US" dirty="0" err="1" smtClean="0"/>
              <a:t>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8501"/>
            <a:ext cx="8229600" cy="5259499"/>
          </a:xfrm>
        </p:spPr>
        <p:txBody>
          <a:bodyPr>
            <a:normAutofit/>
          </a:bodyPr>
          <a:lstStyle/>
          <a:p>
            <a:r>
              <a:rPr lang="en-US" dirty="0" smtClean="0"/>
              <a:t>Console</a:t>
            </a:r>
          </a:p>
          <a:p>
            <a:r>
              <a:rPr lang="en-US" dirty="0" smtClean="0"/>
              <a:t>Script</a:t>
            </a:r>
          </a:p>
          <a:p>
            <a:r>
              <a:rPr lang="en-US" dirty="0" smtClean="0"/>
              <a:t>Graphics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Help (R Manuals)</a:t>
            </a:r>
          </a:p>
          <a:p>
            <a:endParaRPr lang="en-US" dirty="0"/>
          </a:p>
        </p:txBody>
      </p:sp>
      <p:pic>
        <p:nvPicPr>
          <p:cNvPr id="48130" name="Picture 2" descr="C:\docs\educate\Phys4110\Lectures\RWindo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72" y="0"/>
            <a:ext cx="6879728" cy="55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RStudio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1651"/>
            <a:ext cx="8229600" cy="4525963"/>
          </a:xfrm>
        </p:spPr>
        <p:txBody>
          <a:bodyPr/>
          <a:lstStyle/>
          <a:p>
            <a:r>
              <a:rPr lang="en-US" dirty="0" smtClean="0"/>
              <a:t>Script</a:t>
            </a:r>
            <a:endParaRPr lang="en-US" dirty="0"/>
          </a:p>
          <a:p>
            <a:r>
              <a:rPr lang="en-US" dirty="0"/>
              <a:t>Workspace</a:t>
            </a:r>
          </a:p>
          <a:p>
            <a:r>
              <a:rPr lang="en-US" dirty="0" smtClean="0"/>
              <a:t>Console</a:t>
            </a:r>
            <a:endParaRPr lang="en-US" dirty="0"/>
          </a:p>
          <a:p>
            <a:r>
              <a:rPr lang="en-US" dirty="0" smtClean="0"/>
              <a:t>Files/Help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docs\educate\Phys4110\Lectures\RStud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720"/>
            <a:ext cx="6324600" cy="580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030839"/>
            <a:ext cx="2667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 can be run through an online server using </a:t>
            </a:r>
            <a:r>
              <a:rPr lang="en-US" dirty="0" err="1" smtClean="0"/>
              <a:t>RStudio</a:t>
            </a:r>
            <a:r>
              <a:rPr lang="en-US" dirty="0" smtClean="0"/>
              <a:t> and other corporate software.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4293" y="5983061"/>
            <a:ext cx="494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https://www.rstudio.com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Data science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also known as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data-driven science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is an interdisciplinary field about scientific methods, processes, and systems to extract knowledge or insights from data in various forms, either structured or unstructured, similar to data mining. (Wikipedia)</a:t>
            </a:r>
          </a:p>
          <a:p>
            <a:r>
              <a:rPr lang="en-US" dirty="0" smtClean="0"/>
              <a:t>“The key word in ‘Data Science’ is not Data, it is Science” (Jeff Leek)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Analytics, Data Mining, Neural Nets are just tools for managing and exploring “Big Data.”</a:t>
            </a:r>
          </a:p>
          <a:p>
            <a:r>
              <a:rPr lang="en-US" dirty="0" smtClean="0"/>
              <a:t>Are you trying to answer interesting questions?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trap is focusing on a collection of techniques or tools.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goal is to extract a better understanding of a system.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techniques can be used to engineer solutions.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04" y="1470818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11,533 packages available through CRAN</a:t>
            </a:r>
          </a:p>
          <a:p>
            <a:r>
              <a:rPr lang="en-US" dirty="0" smtClean="0"/>
              <a:t>Related Projects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www.r-project.org/other-projects.html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Bioinformatics w/ 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Spatial Statistics w/ 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4" descr="C:\docs\educate\Phys4110\Lectures\RPack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22" y="1066800"/>
            <a:ext cx="470197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6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Installing </a:t>
            </a:r>
            <a:br>
              <a:rPr lang="en-US" dirty="0" smtClean="0"/>
            </a:br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315189" cy="2743200"/>
          </a:xfrm>
        </p:spPr>
        <p:txBody>
          <a:bodyPr/>
          <a:lstStyle/>
          <a:p>
            <a:r>
              <a:rPr lang="en-US" dirty="0"/>
              <a:t>Packages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Download *.zip files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Install packages (local/CRAN)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5" descr="C:\docs\educate\Phys4110\Lectures\PackageInst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90" y="0"/>
            <a:ext cx="5540340" cy="44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004574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 is updated annually.  </a:t>
            </a:r>
          </a:p>
          <a:p>
            <a:r>
              <a:rPr lang="en-US" sz="2800" dirty="0" smtClean="0"/>
              <a:t>Packages should be updated at the same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7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Lattice Graphics (Default)</a:t>
            </a:r>
          </a:p>
          <a:p>
            <a:r>
              <a:rPr lang="en-US" dirty="0" smtClean="0"/>
              <a:t>ggplot2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Hadley Wickham (2005)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Use Grammar of Graphics (Wilkinson, 2005)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Break graph into semantic components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Ex. Layers, stats, geometries, aesthetics, facets, …</a:t>
            </a:r>
          </a:p>
          <a:p>
            <a:r>
              <a:rPr lang="en-US" dirty="0" smtClean="0"/>
              <a:t>See </a:t>
            </a:r>
            <a:r>
              <a:rPr lang="en-US" dirty="0"/>
              <a:t>- </a:t>
            </a:r>
            <a:r>
              <a:rPr lang="en-US" dirty="0">
                <a:hlinkClick r:id="rId3"/>
              </a:rPr>
              <a:t>http://www.r-graph-gallery.com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78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79" y="1191353"/>
            <a:ext cx="4336665" cy="2891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Graphing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34" y="3073469"/>
            <a:ext cx="3880466" cy="3874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21" y="111849"/>
            <a:ext cx="2804203" cy="279883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724"/>
            <a:ext cx="3039781" cy="30346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38747"/>
            <a:ext cx="2450800" cy="24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/>
          <a:lstStyle/>
          <a:p>
            <a:pPr algn="l"/>
            <a:r>
              <a:rPr lang="en-US" dirty="0" smtClean="0"/>
              <a:t>Rattle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46641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19" y="2011363"/>
            <a:ext cx="4493381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74638"/>
            <a:ext cx="601980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&gt; </a:t>
            </a:r>
            <a:r>
              <a:rPr lang="en-US" sz="2400" dirty="0" err="1" smtClean="0"/>
              <a:t>install.packages</a:t>
            </a:r>
            <a:r>
              <a:rPr lang="en-US" sz="2400" dirty="0" smtClean="0"/>
              <a:t>(“rattle”,     </a:t>
            </a:r>
          </a:p>
          <a:p>
            <a:r>
              <a:rPr lang="en-US" sz="2400" dirty="0" smtClean="0"/>
              <a:t>+        repos=‘http://iis.stat.wright.edu/CRAN/’)</a:t>
            </a:r>
          </a:p>
          <a:p>
            <a:r>
              <a:rPr lang="en-US" sz="2400" dirty="0" smtClean="0"/>
              <a:t>&gt; library( “rattle” )</a:t>
            </a:r>
          </a:p>
          <a:p>
            <a:r>
              <a:rPr lang="en-US" sz="2400" dirty="0" smtClean="0"/>
              <a:t>&gt; rattle()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26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Rattle Cont.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28" y="1797119"/>
            <a:ext cx="691357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867"/>
            <a:ext cx="5257800" cy="53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 and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9409"/>
            <a:ext cx="5943600" cy="5037591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Tidyverse</a:t>
            </a:r>
            <a:r>
              <a:rPr lang="en-US" dirty="0" smtClean="0"/>
              <a:t> – Collection of R packages sharing an underlying philosophy and common APIs.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dplyr</a:t>
            </a:r>
            <a:r>
              <a:rPr lang="en-US" dirty="0" smtClean="0">
                <a:solidFill>
                  <a:schemeClr val="tx2"/>
                </a:solidFill>
              </a:rPr>
              <a:t> – grammar of data manipulation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ggplot2 – grammar of graphics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tibble</a:t>
            </a:r>
            <a:r>
              <a:rPr lang="en-US" dirty="0" smtClean="0">
                <a:solidFill>
                  <a:schemeClr val="tx2"/>
                </a:solidFill>
              </a:rPr>
              <a:t> – reimagining </a:t>
            </a:r>
            <a:r>
              <a:rPr lang="en-US" dirty="0" err="1" smtClean="0">
                <a:solidFill>
                  <a:schemeClr val="tx2"/>
                </a:solidFill>
              </a:rPr>
              <a:t>data.table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readr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– read rectangular data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tidyr</a:t>
            </a:r>
            <a:r>
              <a:rPr lang="en-US" dirty="0" smtClean="0">
                <a:solidFill>
                  <a:schemeClr val="tx2"/>
                </a:solidFill>
              </a:rPr>
              <a:t> – standard data storage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purrr</a:t>
            </a:r>
            <a:r>
              <a:rPr lang="en-US" dirty="0" smtClean="0">
                <a:solidFill>
                  <a:schemeClr val="tx2"/>
                </a:solidFill>
              </a:rPr>
              <a:t> – enhanced functional programming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17" y="1428524"/>
            <a:ext cx="3206812" cy="45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94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knitr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Successor to SWEAVE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Dynamic reports using literate programming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Can generate reports using </a:t>
            </a:r>
            <a:r>
              <a:rPr lang="en-US" dirty="0" err="1" smtClean="0">
                <a:solidFill>
                  <a:schemeClr val="tx2"/>
                </a:solidFill>
              </a:rPr>
              <a:t>LaTex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Lyx</a:t>
            </a:r>
            <a:r>
              <a:rPr lang="en-US" dirty="0" smtClean="0">
                <a:solidFill>
                  <a:schemeClr val="tx2"/>
                </a:solidFill>
              </a:rPr>
              <a:t>, Html, Markdown, …</a:t>
            </a:r>
          </a:p>
          <a:p>
            <a:pPr lvl="1"/>
            <a:r>
              <a:rPr lang="en-US" dirty="0">
                <a:hlinkClick r:id="rId2"/>
              </a:rPr>
              <a:t>https://yihui.name/knitr/</a:t>
            </a:r>
            <a:endParaRPr lang="en-US" dirty="0"/>
          </a:p>
          <a:p>
            <a:r>
              <a:rPr lang="en-US" dirty="0" smtClean="0"/>
              <a:t>Shiny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Build dashboards for web interface.</a:t>
            </a:r>
          </a:p>
          <a:p>
            <a:pPr lvl="1"/>
            <a:r>
              <a:rPr lang="en-US" dirty="0">
                <a:hlinkClick r:id="rId3"/>
              </a:rPr>
              <a:t>http://shiny.rstudio.com/gallery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69" y="1423081"/>
            <a:ext cx="2209524" cy="2387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69" y="4039624"/>
            <a:ext cx="2273016" cy="2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Introduction to R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cran.r-project.org/doc/manuals/r-release/R-intro.html</a:t>
            </a:r>
            <a:endParaRPr lang="en-US" dirty="0"/>
          </a:p>
          <a:p>
            <a:r>
              <a:rPr lang="en-US" dirty="0" smtClean="0"/>
              <a:t>R FAQ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cran.r-project.org/bin/windows/base/rw-FAQ.html</a:t>
            </a:r>
            <a:endParaRPr lang="en-US" dirty="0" smtClean="0"/>
          </a:p>
          <a:p>
            <a:r>
              <a:rPr lang="en-US" dirty="0" smtClean="0"/>
              <a:t>Other Documentation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www.r-project.org/other-docs.html</a:t>
            </a:r>
            <a:endParaRPr lang="en-US" dirty="0"/>
          </a:p>
          <a:p>
            <a:r>
              <a:rPr lang="en-US" dirty="0" smtClean="0"/>
              <a:t>The R Journal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journal.r-project.org/current.html</a:t>
            </a:r>
            <a:endParaRPr lang="en-US" dirty="0" smtClean="0"/>
          </a:p>
          <a:p>
            <a:r>
              <a:rPr lang="en-US" dirty="0" smtClean="0"/>
              <a:t>R Wiki</a:t>
            </a:r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rwiki.sciviews.org/doku.php</a:t>
            </a:r>
            <a:endParaRPr lang="en-US" dirty="0" smtClean="0"/>
          </a:p>
          <a:p>
            <a:r>
              <a:rPr lang="en-US" dirty="0" smtClean="0"/>
              <a:t>R Bloggers</a:t>
            </a:r>
          </a:p>
          <a:p>
            <a:pPr lvl="1"/>
            <a:r>
              <a:rPr lang="en-US" dirty="0">
                <a:hlinkClick r:id="rId7"/>
              </a:rPr>
              <a:t>https://www.r-bloggers.com/</a:t>
            </a:r>
            <a:endParaRPr lang="en-US" dirty="0"/>
          </a:p>
          <a:p>
            <a:r>
              <a:rPr lang="en-US" dirty="0" smtClean="0"/>
              <a:t>R Gallery</a:t>
            </a:r>
          </a:p>
          <a:p>
            <a:pPr lvl="1"/>
            <a:r>
              <a:rPr lang="en-US" dirty="0">
                <a:hlinkClick r:id="rId8"/>
              </a:rPr>
              <a:t>http://gallery.r-enthusiasts.com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84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data scientists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27" y="1314223"/>
            <a:ext cx="7886700" cy="3563266"/>
          </a:xfrm>
        </p:spPr>
        <p:txBody>
          <a:bodyPr>
            <a:normAutofit/>
          </a:bodyPr>
          <a:lstStyle/>
          <a:p>
            <a:r>
              <a:rPr lang="en-US" dirty="0"/>
              <a:t>Expectations (Most important skills of data scientists, </a:t>
            </a:r>
            <a:r>
              <a:rPr lang="en-US" dirty="0" err="1"/>
              <a:t>TEDx</a:t>
            </a:r>
            <a:r>
              <a:rPr lang="en-US" dirty="0"/>
              <a:t> talk)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Answers in days rather than months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Exploratory analysis and rapid iteration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Visual representation to enhance insight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Turn data into actionable insight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85" y="4613937"/>
            <a:ext cx="5171429" cy="20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3573" y="6463896"/>
            <a:ext cx="18604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 for Data Science (p. 1)</a:t>
            </a:r>
          </a:p>
        </p:txBody>
      </p:sp>
    </p:spTree>
    <p:extLst>
      <p:ext uri="{BB962C8B-B14F-4D97-AF65-F5344CB8AC3E}">
        <p14:creationId xmlns:p14="http://schemas.microsoft.com/office/powerpoint/2010/main" val="20628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Statistical Programs and Platforms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Source Programs and Platforms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Visualization Programs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41" y="6065462"/>
            <a:ext cx="3228975" cy="671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36" y="6029743"/>
            <a:ext cx="1985963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36" y="2328320"/>
            <a:ext cx="2355561" cy="890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76" y="4542679"/>
            <a:ext cx="1914286" cy="66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48" y="864564"/>
            <a:ext cx="1672892" cy="1226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24285"/>
          <a:stretch/>
        </p:blipFill>
        <p:spPr>
          <a:xfrm>
            <a:off x="5283341" y="4450303"/>
            <a:ext cx="1749729" cy="1015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31" y="4447941"/>
            <a:ext cx="1171505" cy="1057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57" y="3147817"/>
            <a:ext cx="2031715" cy="456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6" b="20910"/>
          <a:stretch/>
        </p:blipFill>
        <p:spPr>
          <a:xfrm>
            <a:off x="639327" y="2553103"/>
            <a:ext cx="1679271" cy="960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25013" r="14898" b="22385"/>
          <a:stretch/>
        </p:blipFill>
        <p:spPr>
          <a:xfrm>
            <a:off x="2763542" y="2492316"/>
            <a:ext cx="1947048" cy="1081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7" y="4159753"/>
            <a:ext cx="1876559" cy="10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191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Meet monthly (Monday evening)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Presentation of concept and/or tool with examples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Workshop assisting you to recreate the examples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Basic understanding of statistics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Basic programming skills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4191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Possible Topics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Using R for data science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structures and queries using SQL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Opinion mining from text based sources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Geospatial analysis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Pattern recognition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Neural Networks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visualization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980" y="5764307"/>
            <a:ext cx="71700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https://sites.google.com/a/cedarville.edu/data-science/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116" y="6396335"/>
            <a:ext cx="922823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http://people.cedarville.edu/employee/gollmers/datascience/index.htm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Robert Schumacher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674347"/>
            <a:ext cx="4114800" cy="50312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M.S. Operations Research</a:t>
            </a:r>
          </a:p>
          <a:p>
            <a:r>
              <a:rPr lang="en-US" dirty="0" smtClean="0"/>
              <a:t>Retired U.S.A.F. – Lt. Col. </a:t>
            </a:r>
          </a:p>
          <a:p>
            <a:r>
              <a:rPr lang="en-US" dirty="0" smtClean="0"/>
              <a:t>Faculty at CU</a:t>
            </a:r>
          </a:p>
          <a:p>
            <a:pPr lvl="1"/>
            <a:r>
              <a:rPr lang="en-US" dirty="0" smtClean="0"/>
              <a:t>1993-2014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Latex and R</a:t>
            </a:r>
          </a:p>
          <a:p>
            <a:r>
              <a:rPr lang="en-US" dirty="0" smtClean="0"/>
              <a:t>Gideon’s International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90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 of Two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 was the best of times, it was the worst of times…”, Dickens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61" y="4889184"/>
            <a:ext cx="2095500" cy="1619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9300" y="2915286"/>
            <a:ext cx="1752600" cy="65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22" y="2900046"/>
            <a:ext cx="1826278" cy="1262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5024138"/>
            <a:ext cx="1460399" cy="144143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976763">
            <a:off x="1253698" y="4919140"/>
            <a:ext cx="1323830" cy="48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548380" y="4092726"/>
            <a:ext cx="657339" cy="452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98367" y="5394067"/>
            <a:ext cx="797055" cy="491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7687680" cy="1143000"/>
          </a:xfrm>
        </p:spPr>
        <p:txBody>
          <a:bodyPr/>
          <a:lstStyle/>
          <a:p>
            <a:r>
              <a:rPr lang="en-US" dirty="0" smtClean="0"/>
              <a:t>Lisp – </a:t>
            </a:r>
            <a:r>
              <a:rPr lang="en-US" dirty="0" err="1" smtClean="0"/>
              <a:t>LISt</a:t>
            </a:r>
            <a:r>
              <a:rPr lang="en-US" dirty="0" smtClean="0"/>
              <a:t>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Lisp – Based on “Recursive Functions of Symbolic Expressions and Their Computation by Machine”, John McCarthy, MIT, 1958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Common Lisp (1981) – Form community standard.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Scheme (1975-80) – Simplify around small standard core (Lambda Papers)</a:t>
            </a:r>
          </a:p>
          <a:p>
            <a:r>
              <a:rPr lang="en-US" dirty="0" smtClean="0"/>
              <a:t>Functional Programming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Treat computation like evaluating mathematical functions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Avoids mutable data and changing-states (ensures reproducibility)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contrast to imperative programming (Ex. Fortran, Basic, C, …)</a:t>
            </a:r>
          </a:p>
          <a:p>
            <a:r>
              <a:rPr lang="en-US" dirty="0" smtClean="0"/>
              <a:t>Lexical scoping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Variable name determined by local environment (Clear from static program text)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Incorporated by Scheme</a:t>
            </a:r>
          </a:p>
        </p:txBody>
      </p:sp>
    </p:spTree>
    <p:extLst>
      <p:ext uri="{BB962C8B-B14F-4D97-AF65-F5344CB8AC3E}">
        <p14:creationId xmlns:p14="http://schemas.microsoft.com/office/powerpoint/2010/main" val="19095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Lisp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" y="1415626"/>
            <a:ext cx="8229600" cy="20375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 data structure – </a:t>
            </a:r>
            <a:r>
              <a:rPr lang="en-US" dirty="0" smtClean="0"/>
              <a:t>Single linked list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Function call –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func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arg1 arg2 arg3 …)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1" y="4882159"/>
            <a:ext cx="5734050" cy="188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9900" y="6468960"/>
            <a:ext cx="222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Lisp Cycles, </a:t>
            </a:r>
            <a:r>
              <a:rPr lang="en-US" dirty="0" err="1" smtClean="0"/>
              <a:t>xkcd</a:t>
            </a:r>
            <a:r>
              <a:rPr lang="en-US" dirty="0" smtClean="0"/>
              <a:t> #297</a:t>
            </a:r>
            <a:endParaRPr lang="en-US" dirty="0"/>
          </a:p>
        </p:txBody>
      </p:sp>
      <p:pic>
        <p:nvPicPr>
          <p:cNvPr id="6" name="Picture 2" descr="C:\docs\educate\Phys4110\Lectures\SinglyLinkedL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11147"/>
            <a:ext cx="476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20370" y="3567511"/>
            <a:ext cx="593911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defun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factorial (N)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Arial Unicode MS"/>
              </a:rPr>
              <a:t>	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"Compute the factorial of N."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Arial Unicode MS"/>
              </a:rPr>
              <a:t>	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(if (= N 1) 1 (* N (factorial (- N 1)))))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1488</Words>
  <Application>Microsoft Office PowerPoint</Application>
  <PresentationFormat>On-screen Show (4:3)</PresentationFormat>
  <Paragraphs>295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Unicode MS</vt:lpstr>
      <vt:lpstr>Calibri</vt:lpstr>
      <vt:lpstr>Office Theme</vt:lpstr>
      <vt:lpstr>Using R for Data Science</vt:lpstr>
      <vt:lpstr>What is Data Science?</vt:lpstr>
      <vt:lpstr>What do data scientists do?</vt:lpstr>
      <vt:lpstr>Data Science Tools</vt:lpstr>
      <vt:lpstr>Data Science Seminars</vt:lpstr>
      <vt:lpstr>Robert Schumacher</vt:lpstr>
      <vt:lpstr>Tale of Two Languages</vt:lpstr>
      <vt:lpstr>Lisp – LISt Processor</vt:lpstr>
      <vt:lpstr>Lisp - Basics</vt:lpstr>
      <vt:lpstr>Statistical Computation</vt:lpstr>
      <vt:lpstr>Big Picture of R</vt:lpstr>
      <vt:lpstr>Syntax of R</vt:lpstr>
      <vt:lpstr>Making and Accessing Lists</vt:lpstr>
      <vt:lpstr>What would the following do?</vt:lpstr>
      <vt:lpstr>More Tasks</vt:lpstr>
      <vt:lpstr>Importing Data</vt:lpstr>
      <vt:lpstr>Downloading R</vt:lpstr>
      <vt:lpstr>R Gui</vt:lpstr>
      <vt:lpstr>RStudio</vt:lpstr>
      <vt:lpstr>Packages</vt:lpstr>
      <vt:lpstr>Installing  Packages</vt:lpstr>
      <vt:lpstr>Graphics in R</vt:lpstr>
      <vt:lpstr>Graphing Examples</vt:lpstr>
      <vt:lpstr>Rattle</vt:lpstr>
      <vt:lpstr>Rattle Cont.</vt:lpstr>
      <vt:lpstr>R and Data Science</vt:lpstr>
      <vt:lpstr>Additional Capabilities</vt:lpstr>
      <vt:lpstr>Resources</vt:lpstr>
    </vt:vector>
  </TitlesOfParts>
  <Company>Cedarville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Simulations</dc:title>
  <dc:creator>GOLLMERS</dc:creator>
  <cp:lastModifiedBy>Information Technology</cp:lastModifiedBy>
  <cp:revision>130</cp:revision>
  <dcterms:created xsi:type="dcterms:W3CDTF">2011-08-11T17:05:40Z</dcterms:created>
  <dcterms:modified xsi:type="dcterms:W3CDTF">2017-10-02T15:45:10Z</dcterms:modified>
</cp:coreProperties>
</file>