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72" r:id="rId5"/>
    <p:sldId id="273" r:id="rId6"/>
    <p:sldId id="260" r:id="rId7"/>
    <p:sldId id="261" r:id="rId8"/>
    <p:sldId id="277" r:id="rId9"/>
    <p:sldId id="263" r:id="rId10"/>
    <p:sldId id="280" r:id="rId11"/>
    <p:sldId id="264" r:id="rId12"/>
    <p:sldId id="268" r:id="rId13"/>
    <p:sldId id="279" r:id="rId14"/>
    <p:sldId id="281" r:id="rId15"/>
    <p:sldId id="266" r:id="rId16"/>
    <p:sldId id="267" r:id="rId17"/>
    <p:sldId id="269" r:id="rId18"/>
    <p:sldId id="275" r:id="rId19"/>
    <p:sldId id="270" r:id="rId20"/>
    <p:sldId id="27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C16D3-8A39-4800-8999-BCC5D466ECF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59BC5-6EEE-493B-8DB9-07ACA3BA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Lambda papers describe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59BC5-6EEE-493B-8DB9-07ACA3BA9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7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50D-2552-4AE8-B294-37AEE8B0205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51E-EB56-4535-9CAB-F129F911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50D-2552-4AE8-B294-37AEE8B0205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51E-EB56-4535-9CAB-F129F911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1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50D-2552-4AE8-B294-37AEE8B0205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51E-EB56-4535-9CAB-F129F911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50D-2552-4AE8-B294-37AEE8B0205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51E-EB56-4535-9CAB-F129F911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8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50D-2552-4AE8-B294-37AEE8B0205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51E-EB56-4535-9CAB-F129F911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3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50D-2552-4AE8-B294-37AEE8B0205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51E-EB56-4535-9CAB-F129F911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50D-2552-4AE8-B294-37AEE8B0205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51E-EB56-4535-9CAB-F129F911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1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50D-2552-4AE8-B294-37AEE8B0205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51E-EB56-4535-9CAB-F129F911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7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50D-2552-4AE8-B294-37AEE8B0205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51E-EB56-4535-9CAB-F129F911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3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50D-2552-4AE8-B294-37AEE8B0205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51E-EB56-4535-9CAB-F129F911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4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50D-2552-4AE8-B294-37AEE8B0205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551E-EB56-4535-9CAB-F129F911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50D-2552-4AE8-B294-37AEE8B0205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9551E-EB56-4535-9CAB-F129F911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7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graph-gallery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Graphics With 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Science Seminar</a:t>
            </a:r>
          </a:p>
          <a:p>
            <a:r>
              <a:rPr lang="en-US" dirty="0" smtClean="0"/>
              <a:t>November 19, 2018</a:t>
            </a:r>
          </a:p>
          <a:p>
            <a:r>
              <a:rPr lang="en-US" dirty="0" smtClean="0"/>
              <a:t>Steve </a:t>
            </a:r>
            <a:r>
              <a:rPr lang="en-US" dirty="0" err="1" smtClean="0"/>
              <a:t>Gollmer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43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91909" cy="1325563"/>
          </a:xfrm>
        </p:spPr>
        <p:txBody>
          <a:bodyPr/>
          <a:lstStyle/>
          <a:p>
            <a:r>
              <a:rPr lang="en-US" dirty="0" smtClean="0"/>
              <a:t>Other Plots – Correlation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6799"/>
            <a:ext cx="4743734" cy="3840163"/>
          </a:xfrm>
        </p:spPr>
        <p:txBody>
          <a:bodyPr/>
          <a:lstStyle/>
          <a:p>
            <a:r>
              <a:rPr lang="en-US" dirty="0" smtClean="0"/>
              <a:t>From 10BandAnalysisNew.R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137890"/>
            <a:ext cx="7989455" cy="2720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# Correlation Plot</a:t>
            </a:r>
            <a:endParaRPr lang="en-US" sz="2000" dirty="0"/>
          </a:p>
          <a:p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library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en-US" sz="2000" dirty="0"/>
              <a:t># Generate a correlation matrix from the satellite spectral bands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datacor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&lt;-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cor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satdata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use="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complete.obs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")</a:t>
            </a:r>
          </a:p>
          <a:p>
            <a:endParaRPr lang="en-US" sz="2000" dirty="0"/>
          </a:p>
          <a:p>
            <a:r>
              <a:rPr lang="en-US" sz="2000" dirty="0"/>
              <a:t># Visualize the correlation matrix using </a:t>
            </a:r>
            <a:r>
              <a:rPr lang="en-US" sz="2000" dirty="0" err="1"/>
              <a:t>corrplot</a:t>
            </a:r>
            <a:endParaRPr lang="en-US" sz="2000" dirty="0"/>
          </a:p>
          <a:p>
            <a:r>
              <a:rPr lang="en-US" sz="2000" dirty="0" smtClean="0"/>
              <a:t>   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corrplot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datacor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method="ellipse" 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875" y="0"/>
            <a:ext cx="6082145" cy="40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graphics as PDF or bitmap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52" y="1427340"/>
            <a:ext cx="9329384" cy="4351338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MovieFrameDataField.R</a:t>
            </a:r>
            <a:endParaRPr lang="en-US" dirty="0" smtClean="0"/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Open a new device with a specified resolution.</a:t>
            </a:r>
          </a:p>
          <a:p>
            <a:pPr lvl="1"/>
            <a:r>
              <a:rPr lang="en-US" dirty="0" smtClean="0"/>
              <a:t>Generate plot</a:t>
            </a:r>
          </a:p>
          <a:p>
            <a:pPr lvl="1"/>
            <a:r>
              <a:rPr lang="en-US" dirty="0" smtClean="0"/>
              <a:t>Save results of the device to an output file (PDF, PNG, …)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652" y="3951028"/>
            <a:ext cx="11222788" cy="2743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# Set up the graphics device so it matches the PNG image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dev.new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 width=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imagewidth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height=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imageheight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res=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imageres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# </a:t>
            </a:r>
            <a:r>
              <a:rPr lang="en-US" sz="2000" dirty="0"/>
              <a:t>Plot data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plotdatamap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ptitle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keylabel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ncMatrix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range,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autoscale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)</a:t>
            </a:r>
          </a:p>
          <a:p>
            <a:endParaRPr lang="en-US" sz="2000" dirty="0" smtClean="0"/>
          </a:p>
          <a:p>
            <a:r>
              <a:rPr lang="en-US" sz="2000" dirty="0" smtClean="0"/>
              <a:t># </a:t>
            </a:r>
            <a:r>
              <a:rPr lang="en-US" sz="2000" dirty="0"/>
              <a:t>Save the image in a </a:t>
            </a:r>
            <a:r>
              <a:rPr lang="en-US" sz="2000" dirty="0" err="1"/>
              <a:t>png</a:t>
            </a:r>
            <a:r>
              <a:rPr lang="en-US" sz="2000" dirty="0"/>
              <a:t> format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dev.print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png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file=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outfilename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width=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imagewidth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height=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imageheight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units="in", res=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imageres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5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365125"/>
            <a:ext cx="633256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3D </a:t>
            </a:r>
            <a:r>
              <a:rPr lang="en-US" dirty="0" smtClean="0"/>
              <a:t>Plots</a:t>
            </a:r>
            <a:br>
              <a:rPr lang="en-US" dirty="0" smtClean="0"/>
            </a:br>
            <a:r>
              <a:rPr lang="en-US" dirty="0" smtClean="0"/>
              <a:t>Different projections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41" y="1555845"/>
            <a:ext cx="4855759" cy="2447446"/>
          </a:xfrm>
        </p:spPr>
        <p:txBody>
          <a:bodyPr>
            <a:normAutofit/>
          </a:bodyPr>
          <a:lstStyle/>
          <a:p>
            <a:r>
              <a:rPr lang="en-US" dirty="0" smtClean="0"/>
              <a:t>Use Lattice Graphics</a:t>
            </a:r>
          </a:p>
          <a:p>
            <a:r>
              <a:rPr lang="en-US" dirty="0" smtClean="0"/>
              <a:t>Place data on a regular grid</a:t>
            </a:r>
          </a:p>
          <a:p>
            <a:r>
              <a:rPr lang="en-US" dirty="0" smtClean="0"/>
              <a:t>Plot functions</a:t>
            </a:r>
          </a:p>
          <a:p>
            <a:pPr lvl="1"/>
            <a:r>
              <a:rPr lang="en-US" dirty="0" err="1" smtClean="0"/>
              <a:t>levelplot</a:t>
            </a:r>
            <a:r>
              <a:rPr lang="en-US" dirty="0" smtClean="0"/>
              <a:t>() – Contour plot</a:t>
            </a:r>
          </a:p>
          <a:p>
            <a:pPr lvl="1"/>
            <a:r>
              <a:rPr lang="en-US" dirty="0" smtClean="0"/>
              <a:t>wireframe() – 3d surface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8" y="3972964"/>
            <a:ext cx="4261279" cy="2840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r="10727"/>
          <a:stretch/>
        </p:blipFill>
        <p:spPr>
          <a:xfrm>
            <a:off x="4788432" y="4056896"/>
            <a:ext cx="3200400" cy="2756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12" y="4056896"/>
            <a:ext cx="4215788" cy="28105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95833" y="1"/>
            <a:ext cx="6296167" cy="405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# 3D Plot Examples</a:t>
            </a:r>
          </a:p>
          <a:p>
            <a:r>
              <a:rPr lang="en-US" sz="2000" dirty="0" smtClean="0"/>
              <a:t>    library</a:t>
            </a:r>
            <a:r>
              <a:rPr lang="en-US" sz="2000" dirty="0"/>
              <a:t>( lattice )</a:t>
            </a:r>
          </a:p>
          <a:p>
            <a:r>
              <a:rPr lang="en-US" sz="2000" dirty="0" smtClean="0"/>
              <a:t>    x </a:t>
            </a:r>
            <a:r>
              <a:rPr lang="en-US" sz="2000" dirty="0"/>
              <a:t>&lt;- </a:t>
            </a:r>
            <a:r>
              <a:rPr lang="en-US" sz="2000" dirty="0" err="1"/>
              <a:t>seq</a:t>
            </a:r>
            <a:r>
              <a:rPr lang="en-US" sz="2000" dirty="0"/>
              <a:t>(0, 6, by=0.15)</a:t>
            </a:r>
          </a:p>
          <a:p>
            <a:r>
              <a:rPr lang="en-US" sz="2000" dirty="0" smtClean="0"/>
              <a:t>    y </a:t>
            </a:r>
            <a:r>
              <a:rPr lang="en-US" sz="2000" dirty="0"/>
              <a:t>&lt;- </a:t>
            </a:r>
            <a:r>
              <a:rPr lang="en-US" sz="2000" dirty="0" err="1"/>
              <a:t>seq</a:t>
            </a:r>
            <a:r>
              <a:rPr lang="en-US" sz="2000" dirty="0"/>
              <a:t>(0, 6, by=0.15)</a:t>
            </a:r>
          </a:p>
          <a:p>
            <a:r>
              <a:rPr lang="en-US" sz="2000" dirty="0" smtClean="0"/>
              <a:t>    grid </a:t>
            </a:r>
            <a:r>
              <a:rPr lang="en-US" sz="2000" dirty="0"/>
              <a:t>&lt;- </a:t>
            </a:r>
            <a:r>
              <a:rPr lang="en-US" sz="2000" dirty="0" err="1"/>
              <a:t>expand.grid</a:t>
            </a:r>
            <a:r>
              <a:rPr lang="en-US" sz="2000" dirty="0"/>
              <a:t>(x=x, y=x)</a:t>
            </a:r>
          </a:p>
          <a:p>
            <a:r>
              <a:rPr lang="en-US" sz="2000" dirty="0" smtClean="0"/>
              <a:t>    for</a:t>
            </a:r>
            <a:r>
              <a:rPr lang="en-US" sz="2000" dirty="0"/>
              <a:t>( </a:t>
            </a:r>
            <a:r>
              <a:rPr lang="en-US" sz="2000" dirty="0" err="1"/>
              <a:t>i</a:t>
            </a:r>
            <a:r>
              <a:rPr lang="en-US" sz="2000" dirty="0"/>
              <a:t> in 1:(length(x)*length(y))) {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       </a:t>
            </a:r>
            <a:r>
              <a:rPr lang="en-US" sz="2000" dirty="0" err="1" smtClean="0"/>
              <a:t>grid$z</a:t>
            </a:r>
            <a:r>
              <a:rPr lang="en-US" sz="2000" dirty="0" smtClean="0"/>
              <a:t>[</a:t>
            </a:r>
            <a:r>
              <a:rPr lang="en-US" sz="2000" dirty="0" err="1" smtClean="0"/>
              <a:t>i</a:t>
            </a:r>
            <a:r>
              <a:rPr lang="en-US" sz="2000" dirty="0"/>
              <a:t>] &lt;- sin(</a:t>
            </a:r>
            <a:r>
              <a:rPr lang="en-US" sz="2000" dirty="0" err="1"/>
              <a:t>grid$x</a:t>
            </a:r>
            <a:r>
              <a:rPr lang="en-US" sz="2000" dirty="0"/>
              <a:t>[</a:t>
            </a:r>
            <a:r>
              <a:rPr lang="en-US" sz="2000" dirty="0" err="1"/>
              <a:t>i</a:t>
            </a:r>
            <a:r>
              <a:rPr lang="en-US" sz="2000" dirty="0"/>
              <a:t>])*cos(2*</a:t>
            </a:r>
            <a:r>
              <a:rPr lang="en-US" sz="2000" dirty="0" err="1"/>
              <a:t>grid$y</a:t>
            </a:r>
            <a:r>
              <a:rPr lang="en-US" sz="2000" dirty="0"/>
              <a:t>[</a:t>
            </a:r>
            <a:r>
              <a:rPr lang="en-US" sz="2000" dirty="0" err="1"/>
              <a:t>i</a:t>
            </a:r>
            <a:r>
              <a:rPr lang="en-US" sz="2000" dirty="0"/>
              <a:t>])</a:t>
            </a:r>
          </a:p>
          <a:p>
            <a:r>
              <a:rPr lang="en-US" sz="2000" dirty="0" smtClean="0"/>
              <a:t>    }</a:t>
            </a:r>
            <a:endParaRPr lang="en-US" sz="2000" dirty="0"/>
          </a:p>
          <a:p>
            <a:r>
              <a:rPr lang="en-US" sz="2000" dirty="0" smtClean="0"/>
              <a:t>   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levelplot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z~x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*y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grid, contour=TRUE, regions=TRUE,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col.regions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=rainbow(100), cuts=10)</a:t>
            </a:r>
          </a:p>
          <a:p>
            <a:r>
              <a:rPr lang="en-US" sz="2000" dirty="0" smtClean="0"/>
              <a:t>    wireframe</a:t>
            </a:r>
            <a:r>
              <a:rPr lang="en-US" sz="2000" dirty="0"/>
              <a:t>( </a:t>
            </a:r>
            <a:r>
              <a:rPr lang="en-US" sz="2000" dirty="0" err="1"/>
              <a:t>z~x</a:t>
            </a:r>
            <a:r>
              <a:rPr lang="en-US" sz="2000" dirty="0"/>
              <a:t>*y, grid)</a:t>
            </a:r>
          </a:p>
          <a:p>
            <a:r>
              <a:rPr lang="en-US" sz="2000" dirty="0" smtClean="0"/>
              <a:t>    wireframe(</a:t>
            </a:r>
            <a:r>
              <a:rPr lang="en-US" sz="2000" dirty="0" err="1" smtClean="0"/>
              <a:t>z~x</a:t>
            </a:r>
            <a:r>
              <a:rPr lang="en-US" sz="2000" dirty="0" smtClean="0"/>
              <a:t>*y</a:t>
            </a:r>
            <a:r>
              <a:rPr lang="en-US" sz="2000" dirty="0"/>
              <a:t>, grid, drape=TRUE, </a:t>
            </a:r>
            <a:r>
              <a:rPr lang="en-US" sz="2000" dirty="0" smtClean="0"/>
              <a:t>    </a:t>
            </a:r>
            <a:r>
              <a:rPr lang="en-US" sz="2000" dirty="0" err="1" smtClean="0"/>
              <a:t>col.regions</a:t>
            </a:r>
            <a:r>
              <a:rPr lang="en-US" sz="2000" dirty="0" smtClean="0"/>
              <a:t>=rainbow(100</a:t>
            </a:r>
            <a:r>
              <a:rPr lang="en-US" sz="2000" dirty="0"/>
              <a:t>))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483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Plots - Contour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2224"/>
            <a:ext cx="4470779" cy="1572668"/>
          </a:xfrm>
        </p:spPr>
        <p:txBody>
          <a:bodyPr/>
          <a:lstStyle/>
          <a:p>
            <a:r>
              <a:rPr lang="en-US" dirty="0" smtClean="0"/>
              <a:t>Without Lattice graphics, use the Contour function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2415" y="2776398"/>
            <a:ext cx="6296167" cy="3807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# 3D Plot Examples with contour</a:t>
            </a:r>
          </a:p>
          <a:p>
            <a:r>
              <a:rPr lang="en-US" sz="2000" dirty="0" smtClean="0"/>
              <a:t>    x </a:t>
            </a:r>
            <a:r>
              <a:rPr lang="en-US" sz="2000" dirty="0"/>
              <a:t>&lt;- </a:t>
            </a:r>
            <a:r>
              <a:rPr lang="en-US" sz="2000" dirty="0" err="1"/>
              <a:t>seq</a:t>
            </a:r>
            <a:r>
              <a:rPr lang="en-US" sz="2000" dirty="0"/>
              <a:t>(0, 5, by=0.25)</a:t>
            </a:r>
          </a:p>
          <a:p>
            <a:r>
              <a:rPr lang="en-US" sz="2000" dirty="0" smtClean="0"/>
              <a:t>    y </a:t>
            </a:r>
            <a:r>
              <a:rPr lang="en-US" sz="2000" dirty="0"/>
              <a:t>&lt;- </a:t>
            </a:r>
            <a:r>
              <a:rPr lang="en-US" sz="2000" dirty="0" err="1"/>
              <a:t>seq</a:t>
            </a:r>
            <a:r>
              <a:rPr lang="en-US" sz="2000" dirty="0"/>
              <a:t>(0, 5, by=0.25)</a:t>
            </a:r>
          </a:p>
          <a:p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&lt;- matrix( 1:(length(x)*length(y)), length(x), length(y))</a:t>
            </a:r>
          </a:p>
          <a:p>
            <a:r>
              <a:rPr lang="en-US" sz="2000" dirty="0" smtClean="0"/>
              <a:t>    for</a:t>
            </a:r>
            <a:r>
              <a:rPr lang="en-US" sz="2000" dirty="0"/>
              <a:t>( </a:t>
            </a:r>
            <a:r>
              <a:rPr lang="en-US" sz="2000" dirty="0" err="1"/>
              <a:t>i</a:t>
            </a:r>
            <a:r>
              <a:rPr lang="en-US" sz="2000" dirty="0"/>
              <a:t> in 1:length(x) ) {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     for</a:t>
            </a:r>
            <a:r>
              <a:rPr lang="en-US" sz="2000" dirty="0"/>
              <a:t>( j in 1:length(y) ) {</a:t>
            </a:r>
          </a:p>
          <a:p>
            <a:r>
              <a:rPr lang="en-US" sz="2000" dirty="0"/>
              <a:t>    </a:t>
            </a:r>
            <a:r>
              <a:rPr lang="en-US" sz="2000" dirty="0" smtClean="0"/>
              <a:t>        z[</a:t>
            </a:r>
            <a:r>
              <a:rPr lang="en-US" sz="2000" dirty="0" err="1" smtClean="0"/>
              <a:t>i,j</a:t>
            </a:r>
            <a:r>
              <a:rPr lang="en-US" sz="2000" dirty="0"/>
              <a:t>] &lt;- sin(x[</a:t>
            </a:r>
            <a:r>
              <a:rPr lang="en-US" sz="2000" dirty="0" err="1"/>
              <a:t>i</a:t>
            </a:r>
            <a:r>
              <a:rPr lang="en-US" sz="2000" dirty="0"/>
              <a:t>])*cos(2*y[j])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      }</a:t>
            </a:r>
            <a:endParaRPr lang="en-US" sz="2000" dirty="0"/>
          </a:p>
          <a:p>
            <a:r>
              <a:rPr lang="en-US" sz="2000" dirty="0" smtClean="0"/>
              <a:t>    }</a:t>
            </a:r>
            <a:endParaRPr lang="en-US" sz="2000" dirty="0"/>
          </a:p>
          <a:p>
            <a:r>
              <a:rPr lang="en-US" sz="2000" dirty="0" smtClean="0"/>
              <a:t>  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filled.contour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 x, y, z, col=rainbow(20) )</a:t>
            </a:r>
          </a:p>
          <a:p>
            <a:r>
              <a:rPr lang="en-US" sz="2000" dirty="0" smtClean="0"/>
              <a:t>   contour</a:t>
            </a:r>
            <a:r>
              <a:rPr lang="en-US" sz="2000" dirty="0"/>
              <a:t>( x, y, z)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1" y="0"/>
            <a:ext cx="5338549" cy="3559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9" y="3458950"/>
            <a:ext cx="5108812" cy="34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64" y="291233"/>
            <a:ext cx="3890818" cy="1325563"/>
          </a:xfrm>
        </p:spPr>
        <p:txBody>
          <a:bodyPr/>
          <a:lstStyle/>
          <a:p>
            <a:r>
              <a:rPr lang="en-US" dirty="0"/>
              <a:t>Customized </a:t>
            </a:r>
            <a:r>
              <a:rPr lang="en-US" dirty="0" smtClean="0"/>
              <a:t>Filled 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801525"/>
            <a:ext cx="4073237" cy="474705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filled.contour</a:t>
            </a:r>
            <a:r>
              <a:rPr lang="en-US" dirty="0" smtClean="0"/>
              <a:t>() always includes a color key</a:t>
            </a:r>
          </a:p>
          <a:p>
            <a:pPr lvl="1"/>
            <a:r>
              <a:rPr lang="en-US" dirty="0" smtClean="0"/>
              <a:t>Code for </a:t>
            </a:r>
            <a:r>
              <a:rPr lang="en-US" dirty="0" err="1" smtClean="0"/>
              <a:t>filled.contour</a:t>
            </a:r>
            <a:r>
              <a:rPr lang="en-US" dirty="0" smtClean="0"/>
              <a:t>() is written in R and can be inspected.</a:t>
            </a:r>
          </a:p>
          <a:p>
            <a:pPr lvl="1"/>
            <a:r>
              <a:rPr lang="en-US" dirty="0" smtClean="0"/>
              <a:t>Copied the code and removed the portion generating the key.</a:t>
            </a:r>
          </a:p>
          <a:p>
            <a:pPr lvl="1"/>
            <a:r>
              <a:rPr lang="en-US" dirty="0" smtClean="0"/>
              <a:t>Renamed the function </a:t>
            </a:r>
            <a:r>
              <a:rPr lang="en-US" dirty="0" err="1" smtClean="0"/>
              <a:t>keylessfilled.contour</a:t>
            </a:r>
            <a:r>
              <a:rPr lang="en-US" dirty="0" smtClean="0"/>
              <a:t>()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View function code by typing the function name</a:t>
            </a:r>
          </a:p>
          <a:p>
            <a:pPr lvl="1"/>
            <a:r>
              <a:rPr lang="en-US" dirty="0" err="1" smtClean="0"/>
              <a:t>filled.contour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39855" y="0"/>
            <a:ext cx="364836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/>
              <a:t>keylessfilled.contour</a:t>
            </a:r>
            <a:r>
              <a:rPr lang="en-US" sz="1200" dirty="0"/>
              <a:t> &lt;-</a:t>
            </a:r>
          </a:p>
          <a:p>
            <a:r>
              <a:rPr lang="en-US" sz="1200" dirty="0"/>
              <a:t>function (x = </a:t>
            </a:r>
            <a:r>
              <a:rPr lang="en-US" sz="1200" dirty="0" err="1"/>
              <a:t>seq</a:t>
            </a:r>
            <a:r>
              <a:rPr lang="en-US" sz="1200" dirty="0"/>
              <a:t>(0, 1, </a:t>
            </a:r>
            <a:r>
              <a:rPr lang="en-US" sz="1200" dirty="0" err="1"/>
              <a:t>len</a:t>
            </a:r>
            <a:r>
              <a:rPr lang="en-US" sz="1200" dirty="0"/>
              <a:t> = </a:t>
            </a:r>
            <a:r>
              <a:rPr lang="en-US" sz="1200" dirty="0" err="1"/>
              <a:t>nrow</a:t>
            </a:r>
            <a:r>
              <a:rPr lang="en-US" sz="1200" dirty="0"/>
              <a:t>(z)),</a:t>
            </a:r>
          </a:p>
          <a:p>
            <a:r>
              <a:rPr lang="en-US" sz="1200" dirty="0"/>
              <a:t>          y = </a:t>
            </a:r>
            <a:r>
              <a:rPr lang="en-US" sz="1200" dirty="0" err="1"/>
              <a:t>seq</a:t>
            </a:r>
            <a:r>
              <a:rPr lang="en-US" sz="1200" dirty="0"/>
              <a:t>(0, 1, </a:t>
            </a:r>
            <a:r>
              <a:rPr lang="en-US" sz="1200" dirty="0" err="1"/>
              <a:t>len</a:t>
            </a:r>
            <a:r>
              <a:rPr lang="en-US" sz="1200" dirty="0"/>
              <a:t> = </a:t>
            </a:r>
            <a:r>
              <a:rPr lang="en-US" sz="1200" dirty="0" err="1"/>
              <a:t>ncol</a:t>
            </a:r>
            <a:r>
              <a:rPr lang="en-US" sz="1200" dirty="0"/>
              <a:t>(z)),</a:t>
            </a:r>
          </a:p>
          <a:p>
            <a:r>
              <a:rPr lang="en-US" sz="1200" dirty="0"/>
              <a:t>          z,</a:t>
            </a:r>
          </a:p>
          <a:p>
            <a:r>
              <a:rPr lang="en-US" sz="1200" dirty="0"/>
              <a:t>          </a:t>
            </a:r>
            <a:r>
              <a:rPr lang="en-US" sz="1200" dirty="0" err="1"/>
              <a:t>xlim</a:t>
            </a:r>
            <a:r>
              <a:rPr lang="en-US" sz="1200" dirty="0"/>
              <a:t> = range(x, finite=TRUE),</a:t>
            </a:r>
          </a:p>
          <a:p>
            <a:r>
              <a:rPr lang="en-US" sz="1200" dirty="0"/>
              <a:t>          </a:t>
            </a:r>
            <a:r>
              <a:rPr lang="en-US" sz="1200" dirty="0" err="1"/>
              <a:t>ylim</a:t>
            </a:r>
            <a:r>
              <a:rPr lang="en-US" sz="1200" dirty="0"/>
              <a:t> = range(y, finite=TRUE),</a:t>
            </a:r>
          </a:p>
          <a:p>
            <a:r>
              <a:rPr lang="en-US" sz="1200" dirty="0"/>
              <a:t>          </a:t>
            </a:r>
            <a:r>
              <a:rPr lang="en-US" sz="1200" dirty="0" err="1"/>
              <a:t>zlim</a:t>
            </a:r>
            <a:r>
              <a:rPr lang="en-US" sz="1200" dirty="0"/>
              <a:t> = range(z, finite=TRUE),</a:t>
            </a:r>
          </a:p>
          <a:p>
            <a:r>
              <a:rPr lang="en-US" sz="1200" dirty="0"/>
              <a:t>          levels = pretty(</a:t>
            </a:r>
            <a:r>
              <a:rPr lang="en-US" sz="1200" dirty="0" err="1"/>
              <a:t>zlim</a:t>
            </a:r>
            <a:r>
              <a:rPr lang="en-US" sz="1200" dirty="0"/>
              <a:t>, </a:t>
            </a:r>
            <a:r>
              <a:rPr lang="en-US" sz="1200" dirty="0" err="1"/>
              <a:t>nlevels</a:t>
            </a:r>
            <a:r>
              <a:rPr lang="en-US" sz="1200" dirty="0"/>
              <a:t>), </a:t>
            </a:r>
            <a:r>
              <a:rPr lang="en-US" sz="1200" dirty="0" err="1"/>
              <a:t>nlevels</a:t>
            </a:r>
            <a:r>
              <a:rPr lang="en-US" sz="1200" dirty="0"/>
              <a:t> = 20,</a:t>
            </a:r>
          </a:p>
          <a:p>
            <a:r>
              <a:rPr lang="en-US" sz="1200" dirty="0"/>
              <a:t>          </a:t>
            </a:r>
            <a:r>
              <a:rPr lang="en-US" sz="1200" dirty="0" err="1"/>
              <a:t>color.palette</a:t>
            </a:r>
            <a:r>
              <a:rPr lang="en-US" sz="1200" dirty="0"/>
              <a:t> = </a:t>
            </a:r>
            <a:r>
              <a:rPr lang="en-US" sz="1200" dirty="0" err="1"/>
              <a:t>cm.colors</a:t>
            </a:r>
            <a:r>
              <a:rPr lang="en-US" sz="1200" dirty="0"/>
              <a:t>,</a:t>
            </a:r>
          </a:p>
          <a:p>
            <a:r>
              <a:rPr lang="en-US" sz="1200" dirty="0"/>
              <a:t>          col = </a:t>
            </a:r>
            <a:r>
              <a:rPr lang="en-US" sz="1200" dirty="0" err="1"/>
              <a:t>color.palette</a:t>
            </a:r>
            <a:r>
              <a:rPr lang="en-US" sz="1200" dirty="0"/>
              <a:t>(length(levels) - 1),</a:t>
            </a:r>
          </a:p>
          <a:p>
            <a:r>
              <a:rPr lang="en-US" sz="1200" dirty="0"/>
              <a:t>          </a:t>
            </a:r>
            <a:r>
              <a:rPr lang="en-US" sz="1200" dirty="0" err="1"/>
              <a:t>plot.title</a:t>
            </a:r>
            <a:r>
              <a:rPr lang="en-US" sz="1200" dirty="0"/>
              <a:t>, </a:t>
            </a:r>
            <a:r>
              <a:rPr lang="en-US" sz="1200" dirty="0" err="1"/>
              <a:t>plot.axes</a:t>
            </a:r>
            <a:r>
              <a:rPr lang="en-US" sz="1200" dirty="0"/>
              <a:t>, </a:t>
            </a:r>
            <a:r>
              <a:rPr lang="en-US" sz="1200" dirty="0" err="1"/>
              <a:t>key.title</a:t>
            </a:r>
            <a:r>
              <a:rPr lang="en-US" sz="1200" dirty="0"/>
              <a:t>, </a:t>
            </a:r>
            <a:r>
              <a:rPr lang="en-US" sz="1200" dirty="0" err="1"/>
              <a:t>key.axes</a:t>
            </a:r>
            <a:r>
              <a:rPr lang="en-US" sz="1200" dirty="0"/>
              <a:t>,</a:t>
            </a:r>
          </a:p>
          <a:p>
            <a:r>
              <a:rPr lang="en-US" sz="1200" dirty="0"/>
              <a:t>          asp = NA, </a:t>
            </a:r>
            <a:r>
              <a:rPr lang="en-US" sz="1200" dirty="0" err="1"/>
              <a:t>xaxs</a:t>
            </a:r>
            <a:r>
              <a:rPr lang="en-US" sz="1200" dirty="0"/>
              <a:t>="</a:t>
            </a:r>
            <a:r>
              <a:rPr lang="en-US" sz="1200" dirty="0" err="1"/>
              <a:t>i</a:t>
            </a:r>
            <a:r>
              <a:rPr lang="en-US" sz="1200" dirty="0"/>
              <a:t>", </a:t>
            </a:r>
            <a:r>
              <a:rPr lang="en-US" sz="1200" dirty="0" err="1"/>
              <a:t>yaxs</a:t>
            </a:r>
            <a:r>
              <a:rPr lang="en-US" sz="1200" dirty="0"/>
              <a:t>="</a:t>
            </a:r>
            <a:r>
              <a:rPr lang="en-US" sz="1200" dirty="0" err="1"/>
              <a:t>i</a:t>
            </a:r>
            <a:r>
              <a:rPr lang="en-US" sz="1200" dirty="0"/>
              <a:t>", las = 1, axes = TRUE,</a:t>
            </a:r>
          </a:p>
          <a:p>
            <a:r>
              <a:rPr lang="en-US" sz="1200" dirty="0"/>
              <a:t>          </a:t>
            </a:r>
            <a:r>
              <a:rPr lang="en-US" sz="1200" dirty="0" err="1"/>
              <a:t>frame.plot</a:t>
            </a:r>
            <a:r>
              <a:rPr lang="en-US" sz="1200" dirty="0"/>
              <a:t> = axes, ...)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 if (missing(z)) {</a:t>
            </a:r>
          </a:p>
          <a:p>
            <a:r>
              <a:rPr lang="en-US" sz="1200" dirty="0"/>
              <a:t>        if (!missing(x)) {</a:t>
            </a:r>
          </a:p>
          <a:p>
            <a:r>
              <a:rPr lang="en-US" sz="1200" dirty="0"/>
              <a:t>            if (</a:t>
            </a:r>
            <a:r>
              <a:rPr lang="en-US" sz="1200" dirty="0" err="1"/>
              <a:t>is.list</a:t>
            </a:r>
            <a:r>
              <a:rPr lang="en-US" sz="1200" dirty="0"/>
              <a:t>(x)) {</a:t>
            </a:r>
          </a:p>
          <a:p>
            <a:r>
              <a:rPr lang="en-US" sz="1200" dirty="0"/>
              <a:t>                z &lt;- </a:t>
            </a:r>
            <a:r>
              <a:rPr lang="en-US" sz="1200" dirty="0" err="1"/>
              <a:t>x$z</a:t>
            </a:r>
            <a:endParaRPr lang="en-US" sz="1200" dirty="0"/>
          </a:p>
          <a:p>
            <a:r>
              <a:rPr lang="en-US" sz="1200" dirty="0"/>
              <a:t>                y &lt;- </a:t>
            </a:r>
            <a:r>
              <a:rPr lang="en-US" sz="1200" dirty="0" err="1"/>
              <a:t>x$y</a:t>
            </a:r>
            <a:endParaRPr lang="en-US" sz="1200" dirty="0"/>
          </a:p>
          <a:p>
            <a:r>
              <a:rPr lang="en-US" sz="1200" dirty="0"/>
              <a:t>                x &lt;- </a:t>
            </a:r>
            <a:r>
              <a:rPr lang="en-US" sz="1200" dirty="0" err="1"/>
              <a:t>x$x</a:t>
            </a:r>
            <a:endParaRPr lang="en-US" sz="1200" dirty="0"/>
          </a:p>
          <a:p>
            <a:r>
              <a:rPr lang="en-US" sz="1200" dirty="0"/>
              <a:t>            }</a:t>
            </a:r>
          </a:p>
          <a:p>
            <a:r>
              <a:rPr lang="en-US" sz="1200" dirty="0"/>
              <a:t>            else {</a:t>
            </a:r>
          </a:p>
          <a:p>
            <a:r>
              <a:rPr lang="en-US" sz="1200" dirty="0"/>
              <a:t>                z &lt;- x</a:t>
            </a:r>
          </a:p>
          <a:p>
            <a:r>
              <a:rPr lang="en-US" sz="1200" dirty="0"/>
              <a:t>                x &lt;- </a:t>
            </a:r>
            <a:r>
              <a:rPr lang="en-US" sz="1200" dirty="0" err="1"/>
              <a:t>seq</a:t>
            </a:r>
            <a:r>
              <a:rPr lang="en-US" sz="1200" dirty="0"/>
              <a:t>(0, 1, </a:t>
            </a:r>
            <a:r>
              <a:rPr lang="en-US" sz="1200" dirty="0" err="1"/>
              <a:t>len</a:t>
            </a:r>
            <a:r>
              <a:rPr lang="en-US" sz="1200" dirty="0"/>
              <a:t> = </a:t>
            </a:r>
            <a:r>
              <a:rPr lang="en-US" sz="1200" dirty="0" err="1"/>
              <a:t>nrow</a:t>
            </a:r>
            <a:r>
              <a:rPr lang="en-US" sz="1200" dirty="0"/>
              <a:t>(z))</a:t>
            </a:r>
          </a:p>
          <a:p>
            <a:r>
              <a:rPr lang="en-US" sz="1200" dirty="0"/>
              <a:t>            }</a:t>
            </a:r>
          </a:p>
          <a:p>
            <a:r>
              <a:rPr lang="en-US" sz="1200" dirty="0"/>
              <a:t>        }</a:t>
            </a:r>
          </a:p>
          <a:p>
            <a:r>
              <a:rPr lang="en-US" sz="1200" dirty="0"/>
              <a:t>        else stop("no 'z' matrix specified")</a:t>
            </a:r>
          </a:p>
          <a:p>
            <a:r>
              <a:rPr lang="en-US" sz="1200" dirty="0"/>
              <a:t>    }</a:t>
            </a:r>
          </a:p>
          <a:p>
            <a:r>
              <a:rPr lang="en-US" sz="1200" dirty="0"/>
              <a:t>    else if (</a:t>
            </a:r>
            <a:r>
              <a:rPr lang="en-US" sz="1200" dirty="0" err="1"/>
              <a:t>is.list</a:t>
            </a:r>
            <a:r>
              <a:rPr lang="en-US" sz="1200" dirty="0"/>
              <a:t>(x)) {</a:t>
            </a:r>
          </a:p>
          <a:p>
            <a:r>
              <a:rPr lang="en-US" sz="1200" dirty="0"/>
              <a:t>        y &lt;- </a:t>
            </a:r>
            <a:r>
              <a:rPr lang="en-US" sz="1200" dirty="0" err="1"/>
              <a:t>x$y</a:t>
            </a:r>
            <a:endParaRPr lang="en-US" sz="1200" dirty="0"/>
          </a:p>
          <a:p>
            <a:r>
              <a:rPr lang="en-US" sz="1200" dirty="0"/>
              <a:t>        x &lt;- </a:t>
            </a:r>
            <a:r>
              <a:rPr lang="en-US" sz="1200" dirty="0" err="1"/>
              <a:t>x$x</a:t>
            </a:r>
            <a:endParaRPr lang="en-US" sz="1200" dirty="0"/>
          </a:p>
          <a:p>
            <a:r>
              <a:rPr lang="en-US" sz="1200" dirty="0"/>
              <a:t>    }</a:t>
            </a:r>
          </a:p>
          <a:p>
            <a:r>
              <a:rPr lang="en-US" sz="1200" dirty="0"/>
              <a:t>    if (any(diff(x) &lt;= 0) || any(diff(y) &lt;= 0))</a:t>
            </a:r>
          </a:p>
          <a:p>
            <a:r>
              <a:rPr lang="en-US" sz="1200" dirty="0"/>
              <a:t>        stop("increasing 'x' and 'y' values expected")</a:t>
            </a:r>
          </a:p>
          <a:p>
            <a:endParaRPr lang="en-US" sz="600" dirty="0"/>
          </a:p>
        </p:txBody>
      </p:sp>
      <p:sp>
        <p:nvSpPr>
          <p:cNvPr id="5" name="Rectangle 4"/>
          <p:cNvSpPr/>
          <p:nvPr/>
        </p:nvSpPr>
        <p:spPr>
          <a:xfrm>
            <a:off x="8488218" y="-18472"/>
            <a:ext cx="370378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    </a:t>
            </a:r>
            <a:r>
              <a:rPr lang="en-US" sz="1200" dirty="0"/>
              <a:t>## Plot the 'plot key' (scale):</a:t>
            </a:r>
          </a:p>
          <a:p>
            <a:r>
              <a:rPr lang="en-US" sz="1200" dirty="0"/>
              <a:t>#    </a:t>
            </a:r>
            <a:r>
              <a:rPr lang="en-US" sz="1200" dirty="0" err="1"/>
              <a:t>plot.new</a:t>
            </a:r>
            <a:r>
              <a:rPr lang="en-US" sz="1200" dirty="0"/>
              <a:t>()</a:t>
            </a:r>
          </a:p>
          <a:p>
            <a:endParaRPr lang="en-US" sz="1200" dirty="0"/>
          </a:p>
          <a:p>
            <a:r>
              <a:rPr lang="en-US" sz="1200" dirty="0"/>
              <a:t>    ## Plot contour-image::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plot.new</a:t>
            </a:r>
            <a:r>
              <a:rPr lang="en-US" sz="1200" dirty="0"/>
              <a:t>()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plot.window</a:t>
            </a:r>
            <a:r>
              <a:rPr lang="en-US" sz="1200" dirty="0"/>
              <a:t>(</a:t>
            </a:r>
            <a:r>
              <a:rPr lang="en-US" sz="1200" dirty="0" err="1"/>
              <a:t>xlim</a:t>
            </a:r>
            <a:r>
              <a:rPr lang="en-US" sz="1200" dirty="0"/>
              <a:t>, </a:t>
            </a:r>
            <a:r>
              <a:rPr lang="en-US" sz="1200" dirty="0" err="1"/>
              <a:t>ylim</a:t>
            </a:r>
            <a:r>
              <a:rPr lang="en-US" sz="1200" dirty="0"/>
              <a:t>, "", </a:t>
            </a:r>
            <a:r>
              <a:rPr lang="en-US" sz="1200" dirty="0" err="1"/>
              <a:t>xaxs</a:t>
            </a:r>
            <a:r>
              <a:rPr lang="en-US" sz="1200" dirty="0"/>
              <a:t>=</a:t>
            </a:r>
            <a:r>
              <a:rPr lang="en-US" sz="1200" dirty="0" err="1"/>
              <a:t>xaxs</a:t>
            </a:r>
            <a:r>
              <a:rPr lang="en-US" sz="1200" dirty="0"/>
              <a:t>, </a:t>
            </a:r>
            <a:r>
              <a:rPr lang="en-US" sz="1200" dirty="0" err="1"/>
              <a:t>yaxs</a:t>
            </a:r>
            <a:r>
              <a:rPr lang="en-US" sz="1200" dirty="0"/>
              <a:t>=</a:t>
            </a:r>
            <a:r>
              <a:rPr lang="en-US" sz="1200" dirty="0" err="1"/>
              <a:t>yaxs</a:t>
            </a:r>
            <a:r>
              <a:rPr lang="en-US" sz="1200" dirty="0"/>
              <a:t>, asp=asp)</a:t>
            </a:r>
          </a:p>
          <a:p>
            <a:endParaRPr lang="en-US" sz="1200" dirty="0"/>
          </a:p>
          <a:p>
            <a:r>
              <a:rPr lang="en-US" sz="1200" dirty="0"/>
              <a:t>    if (!</a:t>
            </a:r>
            <a:r>
              <a:rPr lang="en-US" sz="1200" dirty="0" err="1"/>
              <a:t>is.matrix</a:t>
            </a:r>
            <a:r>
              <a:rPr lang="en-US" sz="1200" dirty="0"/>
              <a:t>(z) || </a:t>
            </a:r>
            <a:r>
              <a:rPr lang="en-US" sz="1200" dirty="0" err="1"/>
              <a:t>nrow</a:t>
            </a:r>
            <a:r>
              <a:rPr lang="en-US" sz="1200" dirty="0"/>
              <a:t>(z) &lt;= 1 || </a:t>
            </a:r>
            <a:r>
              <a:rPr lang="en-US" sz="1200" dirty="0" err="1"/>
              <a:t>ncol</a:t>
            </a:r>
            <a:r>
              <a:rPr lang="en-US" sz="1200" dirty="0"/>
              <a:t>(z) &lt;= 1)</a:t>
            </a:r>
          </a:p>
          <a:p>
            <a:r>
              <a:rPr lang="en-US" sz="1200" dirty="0"/>
              <a:t>        stop("no proper 'z' matrix specified")</a:t>
            </a:r>
          </a:p>
          <a:p>
            <a:r>
              <a:rPr lang="en-US" sz="1200" dirty="0"/>
              <a:t>    if (!</a:t>
            </a:r>
            <a:r>
              <a:rPr lang="en-US" sz="1200" dirty="0" err="1"/>
              <a:t>is.double</a:t>
            </a:r>
            <a:r>
              <a:rPr lang="en-US" sz="1200" dirty="0"/>
              <a:t>(z))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storage.mode</a:t>
            </a:r>
            <a:r>
              <a:rPr lang="en-US" sz="1200" dirty="0"/>
              <a:t>(z) &lt;- "double"</a:t>
            </a:r>
          </a:p>
          <a:p>
            <a:r>
              <a:rPr lang="en-US" sz="1200" dirty="0"/>
              <a:t>    .</a:t>
            </a:r>
            <a:r>
              <a:rPr lang="en-US" sz="1200" dirty="0" err="1"/>
              <a:t>filled.contour</a:t>
            </a:r>
            <a:r>
              <a:rPr lang="en-US" sz="1200" dirty="0"/>
              <a:t>(</a:t>
            </a:r>
            <a:r>
              <a:rPr lang="en-US" sz="1200" dirty="0" err="1"/>
              <a:t>as.double</a:t>
            </a:r>
            <a:r>
              <a:rPr lang="en-US" sz="1200" dirty="0"/>
              <a:t>(x),</a:t>
            </a:r>
          </a:p>
          <a:p>
            <a:r>
              <a:rPr lang="en-US" sz="1200" dirty="0"/>
              <a:t>                            </a:t>
            </a:r>
            <a:r>
              <a:rPr lang="en-US" sz="1200" dirty="0" err="1"/>
              <a:t>as.double</a:t>
            </a:r>
            <a:r>
              <a:rPr lang="en-US" sz="1200" dirty="0"/>
              <a:t>(y),</a:t>
            </a:r>
          </a:p>
          <a:p>
            <a:r>
              <a:rPr lang="en-US" sz="1200" dirty="0"/>
              <a:t>                            z,</a:t>
            </a:r>
          </a:p>
          <a:p>
            <a:r>
              <a:rPr lang="en-US" sz="1200" dirty="0"/>
              <a:t>                            </a:t>
            </a:r>
            <a:r>
              <a:rPr lang="en-US" sz="1200" dirty="0" err="1"/>
              <a:t>as.double</a:t>
            </a:r>
            <a:r>
              <a:rPr lang="en-US" sz="1200" dirty="0"/>
              <a:t>(levels),</a:t>
            </a:r>
          </a:p>
          <a:p>
            <a:r>
              <a:rPr lang="en-US" sz="1200" dirty="0"/>
              <a:t>                            col = col)</a:t>
            </a:r>
          </a:p>
          <a:p>
            <a:r>
              <a:rPr lang="en-US" sz="1200" dirty="0"/>
              <a:t>    if (missing(</a:t>
            </a:r>
            <a:r>
              <a:rPr lang="en-US" sz="1200" dirty="0" err="1"/>
              <a:t>plot.axes</a:t>
            </a:r>
            <a:r>
              <a:rPr lang="en-US" sz="1200" dirty="0"/>
              <a:t>)) {</a:t>
            </a:r>
          </a:p>
          <a:p>
            <a:r>
              <a:rPr lang="en-US" sz="1200" dirty="0"/>
              <a:t>        if (axes) {</a:t>
            </a:r>
          </a:p>
          <a:p>
            <a:r>
              <a:rPr lang="en-US" sz="1200" dirty="0"/>
              <a:t>            title(main="", </a:t>
            </a:r>
            <a:r>
              <a:rPr lang="en-US" sz="1200" dirty="0" err="1"/>
              <a:t>xlab</a:t>
            </a:r>
            <a:r>
              <a:rPr lang="en-US" sz="1200" dirty="0"/>
              <a:t>="", </a:t>
            </a:r>
            <a:r>
              <a:rPr lang="en-US" sz="1200" dirty="0" err="1"/>
              <a:t>ylab</a:t>
            </a:r>
            <a:r>
              <a:rPr lang="en-US" sz="1200" dirty="0"/>
              <a:t>="")</a:t>
            </a:r>
          </a:p>
          <a:p>
            <a:r>
              <a:rPr lang="en-US" sz="1200" dirty="0"/>
              <a:t>            Axis(x, side=1)</a:t>
            </a:r>
          </a:p>
          <a:p>
            <a:r>
              <a:rPr lang="en-US" sz="1200" dirty="0"/>
              <a:t>            Axis(y, side=2)</a:t>
            </a:r>
          </a:p>
          <a:p>
            <a:r>
              <a:rPr lang="en-US" sz="1200" dirty="0"/>
              <a:t>        }</a:t>
            </a:r>
          </a:p>
          <a:p>
            <a:r>
              <a:rPr lang="en-US" sz="1200" dirty="0"/>
              <a:t>    }</a:t>
            </a:r>
          </a:p>
          <a:p>
            <a:r>
              <a:rPr lang="en-US" sz="1200" dirty="0"/>
              <a:t>    else </a:t>
            </a:r>
            <a:r>
              <a:rPr lang="en-US" sz="1200" dirty="0" err="1"/>
              <a:t>plot.axes</a:t>
            </a:r>
            <a:endParaRPr lang="en-US" sz="1200" dirty="0"/>
          </a:p>
          <a:p>
            <a:r>
              <a:rPr lang="en-US" sz="1200" dirty="0"/>
              <a:t>    if (</a:t>
            </a:r>
            <a:r>
              <a:rPr lang="en-US" sz="1200" dirty="0" err="1"/>
              <a:t>frame.plot</a:t>
            </a:r>
            <a:r>
              <a:rPr lang="en-US" sz="1200" dirty="0"/>
              <a:t>) box()</a:t>
            </a:r>
          </a:p>
          <a:p>
            <a:r>
              <a:rPr lang="en-US" sz="1200" dirty="0"/>
              <a:t>    if (missing(</a:t>
            </a:r>
            <a:r>
              <a:rPr lang="en-US" sz="1200" dirty="0" err="1"/>
              <a:t>plot.title</a:t>
            </a:r>
            <a:r>
              <a:rPr lang="en-US" sz="1200" dirty="0"/>
              <a:t>))</a:t>
            </a:r>
          </a:p>
          <a:p>
            <a:r>
              <a:rPr lang="en-US" sz="1200" dirty="0"/>
              <a:t>        title(...)</a:t>
            </a:r>
          </a:p>
          <a:p>
            <a:r>
              <a:rPr lang="en-US" sz="1200" dirty="0"/>
              <a:t>    else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plot.title</a:t>
            </a:r>
            <a:endParaRPr lang="en-US" sz="1200" dirty="0"/>
          </a:p>
          <a:p>
            <a:r>
              <a:rPr lang="en-US" sz="1200" dirty="0"/>
              <a:t>    invisible()</a:t>
            </a:r>
          </a:p>
          <a:p>
            <a:r>
              <a:rPr lang="en-US" sz="1200" dirty="0"/>
              <a:t>}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24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64" y="1690688"/>
            <a:ext cx="4525370" cy="5167311"/>
          </a:xfrm>
        </p:spPr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DampedOscillator.R</a:t>
            </a:r>
            <a:endParaRPr lang="en-US" dirty="0" smtClean="0"/>
          </a:p>
          <a:p>
            <a:r>
              <a:rPr lang="en-US" dirty="0" smtClean="0"/>
              <a:t>Set up differential equation describing motion</a:t>
            </a:r>
          </a:p>
          <a:p>
            <a:r>
              <a:rPr lang="en-US" dirty="0" smtClean="0"/>
              <a:t>Call </a:t>
            </a:r>
            <a:r>
              <a:rPr lang="en-US" dirty="0" err="1" smtClean="0"/>
              <a:t>DirectionField</a:t>
            </a:r>
            <a:r>
              <a:rPr lang="en-US" dirty="0" smtClean="0"/>
              <a:t>() to make a phase plot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/>
              <a:t>keylessfilled.contour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Overlay with contours()</a:t>
            </a:r>
          </a:p>
          <a:p>
            <a:pPr lvl="1"/>
            <a:r>
              <a:rPr lang="en-US" dirty="0" smtClean="0"/>
              <a:t>Add arrows for direction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Damped Oscillator</a:t>
            </a:r>
          </a:p>
          <a:p>
            <a:pPr lvl="1"/>
            <a:r>
              <a:rPr lang="en-US" dirty="0" smtClean="0"/>
              <a:t>van der Pol Oscillator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6" y="1"/>
            <a:ext cx="4407717" cy="4217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6" b="639"/>
          <a:stretch/>
        </p:blipFill>
        <p:spPr>
          <a:xfrm>
            <a:off x="8500450" y="3200400"/>
            <a:ext cx="36915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956" y="1"/>
            <a:ext cx="10515600" cy="1325563"/>
          </a:xfrm>
        </p:spPr>
        <p:txBody>
          <a:bodyPr/>
          <a:lstStyle/>
          <a:p>
            <a:r>
              <a:rPr lang="en-US" dirty="0" smtClean="0"/>
              <a:t>Geographic </a:t>
            </a:r>
            <a:r>
              <a:rPr lang="en-US" dirty="0" smtClean="0"/>
              <a:t>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51" y="924238"/>
            <a:ext cx="4948451" cy="2927979"/>
          </a:xfrm>
        </p:spPr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MovieFrameDataField.R</a:t>
            </a:r>
            <a:endParaRPr lang="en-US" dirty="0" smtClean="0"/>
          </a:p>
          <a:p>
            <a:pPr lvl="1"/>
            <a:r>
              <a:rPr lang="en-US" dirty="0"/>
              <a:t>Add library( maps )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keylessfilled.contour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Set up plotting area</a:t>
            </a:r>
          </a:p>
          <a:p>
            <a:pPr lvl="1"/>
            <a:r>
              <a:rPr lang="en-US" dirty="0"/>
              <a:t>Plot the data</a:t>
            </a:r>
          </a:p>
          <a:p>
            <a:pPr lvl="1"/>
            <a:r>
              <a:rPr lang="en-US" dirty="0"/>
              <a:t>Add continental outlines</a:t>
            </a:r>
          </a:p>
          <a:p>
            <a:pPr lvl="1"/>
            <a:r>
              <a:rPr lang="en-US" dirty="0"/>
              <a:t>Add </a:t>
            </a:r>
            <a:r>
              <a:rPr lang="en-US" dirty="0" smtClean="0"/>
              <a:t>latitude, longitude lines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95833" y="1"/>
            <a:ext cx="6296167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library( maps )</a:t>
            </a:r>
          </a:p>
          <a:p>
            <a:r>
              <a:rPr lang="en-US" sz="2000" dirty="0" smtClean="0"/>
              <a:t># </a:t>
            </a:r>
            <a:r>
              <a:rPr lang="en-US" sz="2000" dirty="0"/>
              <a:t>Set up the axis</a:t>
            </a:r>
          </a:p>
          <a:p>
            <a:r>
              <a:rPr lang="en-US" sz="2000" dirty="0" smtClean="0"/>
              <a:t>    x </a:t>
            </a:r>
            <a:r>
              <a:rPr lang="en-US" sz="2000" dirty="0"/>
              <a:t>&lt;- 5*(1:72)-180</a:t>
            </a:r>
          </a:p>
          <a:p>
            <a:r>
              <a:rPr lang="en-US" sz="2000" dirty="0" smtClean="0"/>
              <a:t>    y </a:t>
            </a:r>
            <a:r>
              <a:rPr lang="en-US" sz="2000" dirty="0"/>
              <a:t>&lt;- 4*(0:45)-90</a:t>
            </a:r>
          </a:p>
          <a:p>
            <a:r>
              <a:rPr lang="en-US" sz="2000" dirty="0" smtClean="0"/>
              <a:t>    x.at </a:t>
            </a:r>
            <a:r>
              <a:rPr lang="en-US" sz="2000" dirty="0"/>
              <a:t>&lt;- </a:t>
            </a:r>
            <a:r>
              <a:rPr lang="en-US" sz="2000" dirty="0" err="1"/>
              <a:t>seq</a:t>
            </a:r>
            <a:r>
              <a:rPr lang="en-US" sz="2000" dirty="0"/>
              <a:t>(-180, 180, by=30 )</a:t>
            </a:r>
          </a:p>
          <a:p>
            <a:r>
              <a:rPr lang="en-US" sz="2000" dirty="0" smtClean="0"/>
              <a:t>    y.at </a:t>
            </a:r>
            <a:r>
              <a:rPr lang="en-US" sz="2000" dirty="0"/>
              <a:t>&lt;- </a:t>
            </a:r>
            <a:r>
              <a:rPr lang="en-US" sz="2000" dirty="0" err="1"/>
              <a:t>seq</a:t>
            </a:r>
            <a:r>
              <a:rPr lang="en-US" sz="2000" dirty="0"/>
              <a:t>(-90, 90, by=30 )</a:t>
            </a:r>
          </a:p>
          <a:p>
            <a:endParaRPr lang="en-US" sz="2000" dirty="0" smtClean="0"/>
          </a:p>
          <a:p>
            <a:r>
              <a:rPr lang="en-US" sz="2000" dirty="0" smtClean="0"/>
              <a:t>    axis(1</a:t>
            </a:r>
            <a:r>
              <a:rPr lang="en-US" sz="2000" dirty="0"/>
              <a:t>, at=x.at)</a:t>
            </a:r>
          </a:p>
          <a:p>
            <a:r>
              <a:rPr lang="en-US" sz="2000" dirty="0" smtClean="0"/>
              <a:t>    axis(2</a:t>
            </a:r>
            <a:r>
              <a:rPr lang="en-US" sz="2000" dirty="0"/>
              <a:t>, at=y.at)</a:t>
            </a:r>
          </a:p>
          <a:p>
            <a:r>
              <a:rPr lang="en-US" sz="2000" dirty="0" smtClean="0"/>
              <a:t>    box</a:t>
            </a:r>
            <a:r>
              <a:rPr lang="en-US" sz="2000" dirty="0"/>
              <a:t>()</a:t>
            </a:r>
          </a:p>
          <a:p>
            <a:r>
              <a:rPr lang="en-US" sz="2000" dirty="0" smtClean="0"/>
              <a:t>    title(main=title</a:t>
            </a:r>
            <a:r>
              <a:rPr lang="en-US" sz="2000" dirty="0"/>
              <a:t>, </a:t>
            </a:r>
            <a:r>
              <a:rPr lang="en-US" sz="2000" dirty="0" err="1"/>
              <a:t>font.main</a:t>
            </a:r>
            <a:r>
              <a:rPr lang="en-US" sz="2000" dirty="0"/>
              <a:t>=2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keylessfilled.contour</a:t>
            </a:r>
            <a:r>
              <a:rPr lang="en-US" sz="2000" dirty="0"/>
              <a:t>( </a:t>
            </a:r>
            <a:r>
              <a:rPr lang="en-US" sz="2000" dirty="0" err="1"/>
              <a:t>palettedata</a:t>
            </a:r>
            <a:r>
              <a:rPr lang="en-US" sz="2000" dirty="0"/>
              <a:t>, </a:t>
            </a:r>
            <a:r>
              <a:rPr lang="en-US" sz="2000" dirty="0" err="1"/>
              <a:t>nlevels</a:t>
            </a:r>
            <a:r>
              <a:rPr lang="en-US" sz="2000" dirty="0"/>
              <a:t>=</a:t>
            </a:r>
            <a:r>
              <a:rPr lang="en-US" sz="2000" dirty="0" err="1"/>
              <a:t>numcontours</a:t>
            </a:r>
            <a:r>
              <a:rPr lang="en-US" sz="2000" dirty="0"/>
              <a:t>, color=</a:t>
            </a:r>
            <a:r>
              <a:rPr lang="en-US" sz="2000" dirty="0" err="1"/>
              <a:t>panoplypalette</a:t>
            </a:r>
            <a:r>
              <a:rPr lang="en-US" sz="2000" dirty="0"/>
              <a:t>, axes=FALSE)</a:t>
            </a:r>
          </a:p>
          <a:p>
            <a:endParaRPr lang="en-US" sz="2000" dirty="0"/>
          </a:p>
          <a:p>
            <a:r>
              <a:rPr lang="en-US" sz="2000" dirty="0" smtClean="0"/>
              <a:t># </a:t>
            </a:r>
            <a:r>
              <a:rPr lang="en-US" sz="2000" dirty="0"/>
              <a:t>Add continent outlines</a:t>
            </a:r>
          </a:p>
          <a:p>
            <a:r>
              <a:rPr lang="en-US" sz="2000" dirty="0" smtClean="0"/>
              <a:t>    map</a:t>
            </a:r>
            <a:r>
              <a:rPr lang="en-US" sz="2000" dirty="0"/>
              <a:t>( add=TRUE, interior=FALSE, fill=FALSE, </a:t>
            </a:r>
            <a:r>
              <a:rPr lang="en-US" sz="2000" dirty="0" err="1"/>
              <a:t>lwd</a:t>
            </a:r>
            <a:r>
              <a:rPr lang="en-US" sz="2000" dirty="0"/>
              <a:t>=2 )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6" y="3775572"/>
            <a:ext cx="4623642" cy="30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generated 3d plot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34803" cy="2609897"/>
          </a:xfrm>
        </p:spPr>
        <p:txBody>
          <a:bodyPr/>
          <a:lstStyle/>
          <a:p>
            <a:r>
              <a:rPr lang="en-US" dirty="0" smtClean="0"/>
              <a:t>From 10BandAnalysisNew.R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3003" y="1156547"/>
            <a:ext cx="6296167" cy="3278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library( R2HTML 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library( </a:t>
            </a:r>
            <a:r>
              <a:rPr lang="en-US" sz="2000" dirty="0" err="1"/>
              <a:t>rgl</a:t>
            </a:r>
            <a:r>
              <a:rPr lang="en-US" sz="2000" dirty="0"/>
              <a:t> 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open3d()</a:t>
            </a:r>
          </a:p>
          <a:p>
            <a:r>
              <a:rPr lang="en-US" sz="2000" dirty="0" smtClean="0"/>
              <a:t>    par3d</a:t>
            </a:r>
            <a:r>
              <a:rPr lang="en-US" sz="2000" dirty="0"/>
              <a:t>( </a:t>
            </a:r>
            <a:r>
              <a:rPr lang="en-US" sz="2000" dirty="0" err="1"/>
              <a:t>windowRect</a:t>
            </a:r>
            <a:r>
              <a:rPr lang="en-US" sz="2000" dirty="0"/>
              <a:t>= c(5, 5, 612, 612 ) )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Sys.sleep</a:t>
            </a:r>
            <a:r>
              <a:rPr lang="en-US" sz="2000" dirty="0"/>
              <a:t>( 0.1 )</a:t>
            </a:r>
          </a:p>
          <a:p>
            <a:r>
              <a:rPr lang="en-US" sz="2000" dirty="0" smtClean="0"/>
              <a:t>    plot3d</a:t>
            </a:r>
            <a:r>
              <a:rPr lang="en-US" sz="2000" dirty="0"/>
              <a:t>( </a:t>
            </a:r>
            <a:r>
              <a:rPr lang="en-US" sz="2000" dirty="0" err="1"/>
              <a:t>cleansub</a:t>
            </a:r>
            <a:r>
              <a:rPr lang="en-US" sz="2000" dirty="0"/>
              <a:t>[,1], </a:t>
            </a:r>
            <a:r>
              <a:rPr lang="en-US" sz="2000" dirty="0" err="1"/>
              <a:t>cleansub</a:t>
            </a:r>
            <a:r>
              <a:rPr lang="en-US" sz="2000" dirty="0"/>
              <a:t>[,2], </a:t>
            </a:r>
            <a:r>
              <a:rPr lang="en-US" sz="2000" dirty="0" err="1"/>
              <a:t>cleansub</a:t>
            </a:r>
            <a:r>
              <a:rPr lang="en-US" sz="2000" dirty="0"/>
              <a:t>[,3], col=</a:t>
            </a:r>
            <a:r>
              <a:rPr lang="en-US" sz="2000" dirty="0" err="1"/>
              <a:t>clusters$cluster</a:t>
            </a:r>
            <a:r>
              <a:rPr lang="en-US" sz="2000" dirty="0"/>
              <a:t>, size="2", </a:t>
            </a:r>
            <a:r>
              <a:rPr lang="en-US" sz="2000" dirty="0" err="1"/>
              <a:t>xlab</a:t>
            </a:r>
            <a:r>
              <a:rPr lang="en-US" sz="2000" dirty="0"/>
              <a:t>="PCA 1", </a:t>
            </a:r>
            <a:r>
              <a:rPr lang="en-US" sz="2000" dirty="0" err="1"/>
              <a:t>ylab</a:t>
            </a:r>
            <a:r>
              <a:rPr lang="en-US" sz="2000" dirty="0"/>
              <a:t>="PCA 2", </a:t>
            </a:r>
            <a:r>
              <a:rPr lang="en-US" sz="2000" dirty="0" err="1"/>
              <a:t>zlab</a:t>
            </a:r>
            <a:r>
              <a:rPr lang="en-US" sz="2000" dirty="0"/>
              <a:t>="PCA 3"  )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writeWebGL</a:t>
            </a:r>
            <a:r>
              <a:rPr lang="en-US" sz="2000" dirty="0"/>
              <a:t>( filename = "3dPCA123New.html" )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4" y="2394479"/>
            <a:ext cx="4466619" cy="4306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1684" y="5554639"/>
            <a:ext cx="6588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View 3dPCA123New.html in Firefox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Tidyverse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36" y="1582200"/>
            <a:ext cx="7189922" cy="3966193"/>
          </a:xfrm>
        </p:spPr>
        <p:txBody>
          <a:bodyPr>
            <a:noAutofit/>
          </a:bodyPr>
          <a:lstStyle/>
          <a:p>
            <a:r>
              <a:rPr lang="en-US" sz="3200" dirty="0" smtClean="0"/>
              <a:t>Collection of R packages sharing an underlying philosophy and common APIs.</a:t>
            </a:r>
          </a:p>
          <a:p>
            <a:pPr lvl="1"/>
            <a:r>
              <a:rPr lang="en-US" sz="2800" dirty="0" err="1" smtClean="0">
                <a:solidFill>
                  <a:schemeClr val="tx2"/>
                </a:solidFill>
              </a:rPr>
              <a:t>dplyr</a:t>
            </a:r>
            <a:r>
              <a:rPr lang="en-US" sz="2800" dirty="0" smtClean="0">
                <a:solidFill>
                  <a:schemeClr val="tx2"/>
                </a:solidFill>
              </a:rPr>
              <a:t> – grammar of data manipulation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ggplot2 – grammar of graphics</a:t>
            </a:r>
          </a:p>
          <a:p>
            <a:pPr lvl="1"/>
            <a:r>
              <a:rPr lang="en-US" sz="2800" dirty="0" err="1" smtClean="0">
                <a:solidFill>
                  <a:schemeClr val="tx2"/>
                </a:solidFill>
              </a:rPr>
              <a:t>tibble</a:t>
            </a:r>
            <a:r>
              <a:rPr lang="en-US" sz="2800" dirty="0" smtClean="0">
                <a:solidFill>
                  <a:schemeClr val="tx2"/>
                </a:solidFill>
              </a:rPr>
              <a:t> – reimagining </a:t>
            </a:r>
            <a:r>
              <a:rPr lang="en-US" sz="2800" dirty="0" err="1" smtClean="0">
                <a:solidFill>
                  <a:schemeClr val="tx2"/>
                </a:solidFill>
              </a:rPr>
              <a:t>data.table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/>
            <a:r>
              <a:rPr lang="en-US" sz="2800" dirty="0" err="1" smtClean="0">
                <a:solidFill>
                  <a:schemeClr val="tx2"/>
                </a:solidFill>
              </a:rPr>
              <a:t>readr</a:t>
            </a:r>
            <a:r>
              <a:rPr lang="en-US" sz="2800" dirty="0" smtClean="0">
                <a:solidFill>
                  <a:schemeClr val="tx2"/>
                </a:solidFill>
              </a:rPr>
              <a:t> – read rectangular data</a:t>
            </a:r>
          </a:p>
          <a:p>
            <a:pPr lvl="1"/>
            <a:r>
              <a:rPr lang="en-US" sz="2800" dirty="0" err="1" smtClean="0">
                <a:solidFill>
                  <a:schemeClr val="tx2"/>
                </a:solidFill>
              </a:rPr>
              <a:t>tidyr</a:t>
            </a:r>
            <a:r>
              <a:rPr lang="en-US" sz="2800" dirty="0" smtClean="0">
                <a:solidFill>
                  <a:schemeClr val="tx2"/>
                </a:solidFill>
              </a:rPr>
              <a:t> – standard data storage</a:t>
            </a:r>
          </a:p>
          <a:p>
            <a:pPr lvl="1"/>
            <a:r>
              <a:rPr lang="en-US" sz="2800" dirty="0" err="1" smtClean="0">
                <a:solidFill>
                  <a:schemeClr val="tx2"/>
                </a:solidFill>
              </a:rPr>
              <a:t>purrr</a:t>
            </a:r>
            <a:r>
              <a:rPr lang="en-US" sz="2800" dirty="0" smtClean="0">
                <a:solidFill>
                  <a:schemeClr val="tx2"/>
                </a:solidFill>
              </a:rPr>
              <a:t> – enhanced functional programming</a:t>
            </a:r>
          </a:p>
          <a:p>
            <a:r>
              <a:rPr lang="en-US" sz="3200" dirty="0" smtClean="0"/>
              <a:t>To use need to install in R</a:t>
            </a:r>
          </a:p>
          <a:p>
            <a:pPr lvl="1"/>
            <a:r>
              <a:rPr lang="en-US" sz="2800" dirty="0" err="1" smtClean="0"/>
              <a:t>install.packages</a:t>
            </a:r>
            <a:r>
              <a:rPr lang="en-US" sz="2800" dirty="0" smtClean="0"/>
              <a:t>(“</a:t>
            </a:r>
            <a:r>
              <a:rPr lang="en-US" sz="2800" dirty="0" err="1" smtClean="0"/>
              <a:t>tidyverse</a:t>
            </a:r>
            <a:r>
              <a:rPr lang="en-US" sz="2800" dirty="0" smtClean="0"/>
              <a:t>”)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93" y="-1"/>
            <a:ext cx="4814807" cy="68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ggplot2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858"/>
            <a:ext cx="9220200" cy="4875105"/>
          </a:xfrm>
        </p:spPr>
        <p:txBody>
          <a:bodyPr>
            <a:normAutofit/>
          </a:bodyPr>
          <a:lstStyle/>
          <a:p>
            <a:r>
              <a:rPr lang="en-US" dirty="0" smtClean="0"/>
              <a:t>Developer – Hadley Wickham (2005)</a:t>
            </a:r>
          </a:p>
          <a:p>
            <a:r>
              <a:rPr lang="en-US" dirty="0" smtClean="0"/>
              <a:t>Use Grammar of Graphics (Wilkinson, 2005)</a:t>
            </a:r>
          </a:p>
          <a:p>
            <a:r>
              <a:rPr lang="en-US" dirty="0" smtClean="0"/>
              <a:t>Break graph into semantic components or layers</a:t>
            </a:r>
          </a:p>
          <a:p>
            <a:pPr lvl="1"/>
            <a:r>
              <a:rPr lang="en-US" dirty="0" smtClean="0"/>
              <a:t>Stats – Statistical transformations</a:t>
            </a:r>
          </a:p>
          <a:p>
            <a:pPr lvl="1"/>
            <a:r>
              <a:rPr lang="en-US" dirty="0" smtClean="0"/>
              <a:t>Geometries – Types of plots or representations of the data</a:t>
            </a:r>
          </a:p>
          <a:p>
            <a:pPr lvl="1"/>
            <a:r>
              <a:rPr lang="en-US" dirty="0" smtClean="0"/>
              <a:t>Aesthetics – Visual property like size, shape and color of points</a:t>
            </a:r>
          </a:p>
          <a:p>
            <a:pPr lvl="1"/>
            <a:r>
              <a:rPr lang="en-US" dirty="0" smtClean="0"/>
              <a:t>Facets – Set up multiple graphs</a:t>
            </a:r>
          </a:p>
          <a:p>
            <a:r>
              <a:rPr lang="en-US" dirty="0" smtClean="0"/>
              <a:t>Connect layers with +</a:t>
            </a:r>
          </a:p>
          <a:p>
            <a:r>
              <a:rPr lang="en-US" dirty="0" smtClean="0"/>
              <a:t>Pipe a sequence of steps on one object with %&gt;%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362" y="1187357"/>
            <a:ext cx="7073012" cy="51244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Lisp – </a:t>
            </a:r>
            <a:r>
              <a:rPr lang="en-US" dirty="0" err="1" smtClean="0"/>
              <a:t>LISt</a:t>
            </a:r>
            <a:r>
              <a:rPr lang="en-US" dirty="0" smtClean="0"/>
              <a:t> Processor</a:t>
            </a:r>
          </a:p>
          <a:p>
            <a:pPr lvl="1"/>
            <a:r>
              <a:rPr lang="en-US" dirty="0" smtClean="0"/>
              <a:t>McCarthy (1958, MIT)</a:t>
            </a:r>
          </a:p>
          <a:p>
            <a:pPr lvl="1"/>
            <a:r>
              <a:rPr lang="en-US" dirty="0" smtClean="0"/>
              <a:t>Use recursive functions of symbolic expressions</a:t>
            </a:r>
          </a:p>
          <a:p>
            <a:r>
              <a:rPr lang="en-US" dirty="0" smtClean="0"/>
              <a:t>Lambda Papers</a:t>
            </a:r>
          </a:p>
          <a:p>
            <a:pPr lvl="1"/>
            <a:r>
              <a:rPr lang="en-US" dirty="0" smtClean="0"/>
              <a:t>Development of Scheme (1975-80, MIT)</a:t>
            </a:r>
          </a:p>
          <a:p>
            <a:pPr lvl="1"/>
            <a:r>
              <a:rPr lang="en-US" dirty="0" smtClean="0"/>
              <a:t>Treat computation like evaluating mathematical functions</a:t>
            </a:r>
          </a:p>
          <a:p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Chambers (1975, Bell Labs)</a:t>
            </a:r>
          </a:p>
          <a:p>
            <a:pPr lvl="1"/>
            <a:r>
              <a:rPr lang="en-US" dirty="0" smtClean="0"/>
              <a:t>Interactive environment for statistical computing</a:t>
            </a:r>
          </a:p>
          <a:p>
            <a:r>
              <a:rPr lang="en-US" dirty="0" smtClean="0"/>
              <a:t>R</a:t>
            </a:r>
          </a:p>
          <a:p>
            <a:pPr lvl="1"/>
            <a:r>
              <a:rPr lang="en-US" dirty="0" err="1" smtClean="0"/>
              <a:t>Ihaka</a:t>
            </a:r>
            <a:r>
              <a:rPr lang="en-US" dirty="0" smtClean="0"/>
              <a:t> and Gentleman (1992, U of Auckland, NZ)</a:t>
            </a:r>
          </a:p>
          <a:p>
            <a:pPr lvl="1"/>
            <a:r>
              <a:rPr lang="en-US" dirty="0" smtClean="0"/>
              <a:t>Scheme inspired implementation of 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267" y="4460969"/>
            <a:ext cx="2095500" cy="1619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05167" y="857951"/>
            <a:ext cx="1752600" cy="65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212" y="150319"/>
            <a:ext cx="1826278" cy="1262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59" y="2686709"/>
            <a:ext cx="1460399" cy="144143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8246893" y="1847035"/>
            <a:ext cx="961490" cy="485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9914278" y="2818539"/>
            <a:ext cx="2114736" cy="503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370427">
            <a:off x="9214368" y="4112985"/>
            <a:ext cx="797055" cy="491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5935851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# ggplot2 Example</a:t>
            </a:r>
          </a:p>
          <a:p>
            <a:r>
              <a:rPr lang="en-US" sz="2400" dirty="0" smtClean="0"/>
              <a:t># https://www.r-graph-gallery.com/portfolio/ggplot2-package/</a:t>
            </a:r>
          </a:p>
          <a:p>
            <a:r>
              <a:rPr lang="en-US" sz="2400" dirty="0" smtClean="0"/>
              <a:t>    library(ggplot2)</a:t>
            </a:r>
          </a:p>
          <a:p>
            <a:r>
              <a:rPr lang="en-US" sz="2400" dirty="0" smtClean="0"/>
              <a:t>    library(</a:t>
            </a:r>
            <a:r>
              <a:rPr lang="en-US" sz="2400" dirty="0" err="1" smtClean="0"/>
              <a:t>plotly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  library(</a:t>
            </a:r>
            <a:r>
              <a:rPr lang="en-US" sz="2400" dirty="0" err="1" smtClean="0"/>
              <a:t>gapminder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 &lt;- </a:t>
            </a:r>
            <a:r>
              <a:rPr lang="en-US" sz="2400" dirty="0" err="1" smtClean="0"/>
              <a:t>gapminder</a:t>
            </a:r>
            <a:r>
              <a:rPr lang="en-US" sz="2400" dirty="0" smtClean="0"/>
              <a:t> %&gt;%</a:t>
            </a:r>
          </a:p>
          <a:p>
            <a:r>
              <a:rPr lang="en-US" sz="2400" dirty="0" smtClean="0"/>
              <a:t>      filter(year==1977) %&gt;%</a:t>
            </a:r>
          </a:p>
          <a:p>
            <a:r>
              <a:rPr lang="en-US" sz="2400" dirty="0" smtClean="0"/>
              <a:t>      </a:t>
            </a:r>
            <a:r>
              <a:rPr lang="en-US" sz="2400" dirty="0" err="1" smtClean="0"/>
              <a:t>ggplot</a:t>
            </a:r>
            <a:r>
              <a:rPr lang="en-US" sz="2400" dirty="0" smtClean="0"/>
              <a:t>( </a:t>
            </a:r>
            <a:r>
              <a:rPr lang="en-US" sz="2400" dirty="0" err="1" smtClean="0"/>
              <a:t>aes</a:t>
            </a:r>
            <a:r>
              <a:rPr lang="en-US" sz="2400" dirty="0" smtClean="0"/>
              <a:t>(</a:t>
            </a:r>
            <a:r>
              <a:rPr lang="en-US" sz="2400" dirty="0" err="1" smtClean="0"/>
              <a:t>gdpPercap</a:t>
            </a:r>
            <a:r>
              <a:rPr lang="en-US" sz="2400" dirty="0" smtClean="0"/>
              <a:t>, </a:t>
            </a:r>
            <a:r>
              <a:rPr lang="en-US" sz="2400" dirty="0" err="1" smtClean="0"/>
              <a:t>lifeExp</a:t>
            </a:r>
            <a:r>
              <a:rPr lang="en-US" sz="2400" dirty="0" smtClean="0"/>
              <a:t>, size = pop, color=continent)) +</a:t>
            </a:r>
          </a:p>
          <a:p>
            <a:r>
              <a:rPr lang="en-US" sz="2400" dirty="0" smtClean="0"/>
              <a:t>      </a:t>
            </a:r>
            <a:r>
              <a:rPr lang="en-US" sz="2400" dirty="0" err="1" smtClean="0"/>
              <a:t>geom_point</a:t>
            </a:r>
            <a:r>
              <a:rPr lang="en-US" sz="2400" dirty="0" smtClean="0"/>
              <a:t>() +</a:t>
            </a:r>
          </a:p>
          <a:p>
            <a:r>
              <a:rPr lang="en-US" sz="2400" dirty="0" smtClean="0"/>
              <a:t>      scale_x_log10() +</a:t>
            </a:r>
          </a:p>
          <a:p>
            <a:r>
              <a:rPr lang="en-US" sz="2400" dirty="0" smtClean="0"/>
              <a:t>      </a:t>
            </a:r>
            <a:r>
              <a:rPr lang="en-US" sz="2400" dirty="0" err="1" smtClean="0"/>
              <a:t>theme_bw</a:t>
            </a:r>
            <a:r>
              <a:rPr lang="en-US" sz="2400" dirty="0" smtClean="0"/>
              <a:t>()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ggplotly</a:t>
            </a:r>
            <a:r>
              <a:rPr lang="en-US" sz="2400" dirty="0" smtClean="0"/>
              <a:t>(p)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36" y="446097"/>
            <a:ext cx="6116664" cy="59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 Graph Gallery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756" y="2055813"/>
            <a:ext cx="5312049" cy="3115159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Examples of R Graphics</a:t>
            </a:r>
          </a:p>
          <a:p>
            <a:pPr lvl="1"/>
            <a:r>
              <a:rPr lang="en-US" sz="2800" dirty="0" smtClean="0"/>
              <a:t>Sample code</a:t>
            </a:r>
          </a:p>
          <a:p>
            <a:pPr lvl="1"/>
            <a:r>
              <a:rPr lang="en-US" sz="2800" dirty="0" smtClean="0"/>
              <a:t>Illustrate different packages</a:t>
            </a:r>
          </a:p>
          <a:p>
            <a:r>
              <a:rPr lang="en-US" sz="3200" dirty="0" smtClean="0"/>
              <a:t>Other Resources at the site</a:t>
            </a:r>
          </a:p>
          <a:p>
            <a:pPr lvl="1"/>
            <a:r>
              <a:rPr lang="en-US" sz="2800" dirty="0" smtClean="0"/>
              <a:t>GGPlot2 Examples</a:t>
            </a:r>
          </a:p>
          <a:p>
            <a:pPr lvl="1"/>
            <a:r>
              <a:rPr lang="en-US" sz="2800" dirty="0" smtClean="0"/>
              <a:t>Python Examples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5" y="0"/>
            <a:ext cx="655319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72" y="5927179"/>
            <a:ext cx="8865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hlinkClick r:id="rId3"/>
              </a:rPr>
              <a:t>https://www.r-graph-gallery.com/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659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 syntax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38250"/>
            <a:ext cx="6267450" cy="5200650"/>
          </a:xfrm>
        </p:spPr>
        <p:txBody>
          <a:bodyPr>
            <a:normAutofit/>
          </a:bodyPr>
          <a:lstStyle/>
          <a:p>
            <a:r>
              <a:rPr lang="en-US" dirty="0" smtClean="0"/>
              <a:t>Every statement in R is a function call</a:t>
            </a:r>
          </a:p>
          <a:p>
            <a:pPr lvl="1"/>
            <a:r>
              <a:rPr lang="en-US" dirty="0" err="1" smtClean="0"/>
              <a:t>Func</a:t>
            </a:r>
            <a:r>
              <a:rPr lang="en-US" dirty="0" smtClean="0"/>
              <a:t>( arg1, arg2, arg3, …)</a:t>
            </a:r>
          </a:p>
          <a:p>
            <a:r>
              <a:rPr lang="en-US" dirty="0" smtClean="0"/>
              <a:t>Comments start with #</a:t>
            </a:r>
          </a:p>
          <a:p>
            <a:r>
              <a:rPr lang="en-US" dirty="0" smtClean="0"/>
              <a:t>Assignment statements use </a:t>
            </a:r>
            <a:r>
              <a:rPr lang="en-US" dirty="0" smtClean="0"/>
              <a:t>“&lt;-” </a:t>
            </a:r>
            <a:r>
              <a:rPr lang="en-US" dirty="0" smtClean="0"/>
              <a:t>rather than “=“</a:t>
            </a:r>
          </a:p>
          <a:p>
            <a:r>
              <a:rPr lang="en-US" dirty="0" smtClean="0"/>
              <a:t>Preferred designation for strings is “string”, but ‘string’ is acceptable</a:t>
            </a:r>
          </a:p>
          <a:p>
            <a:r>
              <a:rPr lang="en-US" dirty="0" smtClean="0"/>
              <a:t>Conditionals</a:t>
            </a:r>
          </a:p>
          <a:p>
            <a:pPr lvl="1"/>
            <a:r>
              <a:rPr lang="en-US" dirty="0" smtClean="0"/>
              <a:t>if(), else</a:t>
            </a:r>
          </a:p>
          <a:p>
            <a:r>
              <a:rPr lang="en-US" dirty="0" smtClean="0"/>
              <a:t>Loops</a:t>
            </a:r>
          </a:p>
          <a:p>
            <a:pPr lvl="1"/>
            <a:r>
              <a:rPr lang="en-US" dirty="0" smtClean="0"/>
              <a:t>For(), while(), break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0800" y="0"/>
            <a:ext cx="5791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# Calculate Factorials to 10</a:t>
            </a:r>
          </a:p>
          <a:p>
            <a:r>
              <a:rPr lang="en-US" sz="2800" dirty="0" smtClean="0"/>
              <a:t>for( j in 1:10) {</a:t>
            </a:r>
          </a:p>
          <a:p>
            <a:r>
              <a:rPr lang="en-US" sz="2800" dirty="0" smtClean="0"/>
              <a:t>      n &lt;- j</a:t>
            </a:r>
          </a:p>
          <a:p>
            <a:r>
              <a:rPr lang="en-US" sz="2800" dirty="0" smtClean="0"/>
              <a:t>      </a:t>
            </a:r>
            <a:r>
              <a:rPr lang="en-US" sz="2800" dirty="0" err="1" smtClean="0"/>
              <a:t>val</a:t>
            </a:r>
            <a:r>
              <a:rPr lang="en-US" sz="2800" dirty="0" smtClean="0"/>
              <a:t> &lt;- 1</a:t>
            </a:r>
          </a:p>
          <a:p>
            <a:r>
              <a:rPr lang="en-US" sz="2800" dirty="0" smtClean="0"/>
              <a:t>      while( n &gt; 1) {</a:t>
            </a:r>
          </a:p>
          <a:p>
            <a:r>
              <a:rPr lang="en-US" sz="2800" dirty="0" smtClean="0"/>
              <a:t>            </a:t>
            </a:r>
            <a:r>
              <a:rPr lang="en-US" sz="2800" dirty="0" err="1" smtClean="0"/>
              <a:t>val</a:t>
            </a:r>
            <a:r>
              <a:rPr lang="en-US" sz="2800" dirty="0" smtClean="0"/>
              <a:t> &lt;- </a:t>
            </a:r>
            <a:r>
              <a:rPr lang="en-US" sz="2800" dirty="0" err="1" smtClean="0"/>
              <a:t>val</a:t>
            </a:r>
            <a:r>
              <a:rPr lang="en-US" sz="2800" dirty="0" smtClean="0"/>
              <a:t>*n</a:t>
            </a:r>
          </a:p>
          <a:p>
            <a:r>
              <a:rPr lang="en-US" sz="2800" dirty="0" smtClean="0"/>
              <a:t>            n &lt;- n - 1</a:t>
            </a:r>
          </a:p>
          <a:p>
            <a:r>
              <a:rPr lang="en-US" sz="2800" dirty="0" smtClean="0"/>
              <a:t>      }</a:t>
            </a:r>
          </a:p>
          <a:p>
            <a:r>
              <a:rPr lang="en-US" sz="2800" dirty="0" smtClean="0"/>
              <a:t>      print( paste(j, "! = ", </a:t>
            </a:r>
            <a:r>
              <a:rPr lang="en-US" sz="2800" dirty="0" err="1" smtClean="0"/>
              <a:t>val</a:t>
            </a:r>
            <a:r>
              <a:rPr lang="en-US" sz="2800" dirty="0" smtClean="0"/>
              <a:t>, </a:t>
            </a:r>
            <a:r>
              <a:rPr lang="en-US" sz="2800" dirty="0" err="1" smtClean="0"/>
              <a:t>sep</a:t>
            </a:r>
            <a:r>
              <a:rPr lang="en-US" sz="2800" dirty="0" smtClean="0"/>
              <a:t>="" ))</a:t>
            </a:r>
          </a:p>
          <a:p>
            <a:r>
              <a:rPr lang="en-US" sz="2800" dirty="0" smtClean="0"/>
              <a:t>}</a:t>
            </a:r>
          </a:p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“1! = 1”</a:t>
            </a:r>
          </a:p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“2! = 2”</a:t>
            </a:r>
          </a:p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“3! = 6”</a:t>
            </a:r>
          </a:p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“4! = 24”</a:t>
            </a:r>
          </a:p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“5! = 120”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640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902"/>
            <a:ext cx="10515600" cy="1325563"/>
          </a:xfrm>
        </p:spPr>
        <p:txBody>
          <a:bodyPr/>
          <a:lstStyle/>
          <a:p>
            <a:r>
              <a:rPr lang="en-US" dirty="0" smtClean="0"/>
              <a:t>Making and Accessing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55266" y="1674515"/>
            <a:ext cx="39624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# Assign a list</a:t>
            </a:r>
          </a:p>
          <a:p>
            <a:r>
              <a:rPr lang="en-US" sz="2400" dirty="0" smtClean="0"/>
              <a:t>a &lt;- c(1 , 2, “bug”, TRUE)</a:t>
            </a:r>
          </a:p>
          <a:p>
            <a:r>
              <a:rPr lang="en-US" sz="2400" dirty="0" smtClean="0"/>
              <a:t>a</a:t>
            </a:r>
          </a:p>
          <a:p>
            <a:r>
              <a:rPr lang="en-US" sz="2400" dirty="0" smtClean="0"/>
              <a:t>b &lt;- c(1:8)</a:t>
            </a:r>
          </a:p>
          <a:p>
            <a:r>
              <a:rPr lang="en-US" sz="2400" dirty="0" smtClean="0"/>
              <a:t>b</a:t>
            </a:r>
          </a:p>
          <a:p>
            <a:r>
              <a:rPr lang="en-US" sz="2400" dirty="0" smtClean="0"/>
              <a:t>d &lt;- array( 1:20, dim=c(4,5))</a:t>
            </a:r>
          </a:p>
          <a:p>
            <a:r>
              <a:rPr lang="en-US" sz="2400" dirty="0" smtClean="0"/>
              <a:t>d</a:t>
            </a:r>
          </a:p>
          <a:p>
            <a:r>
              <a:rPr lang="en-US" sz="2400" dirty="0" smtClean="0"/>
              <a:t>a[3]</a:t>
            </a:r>
          </a:p>
          <a:p>
            <a:r>
              <a:rPr lang="en-US" sz="2400" dirty="0" smtClean="0"/>
              <a:t>d[3,4]</a:t>
            </a:r>
          </a:p>
          <a:p>
            <a:r>
              <a:rPr lang="en-US" sz="2400" dirty="0" smtClean="0"/>
              <a:t>d[3,]</a:t>
            </a:r>
          </a:p>
          <a:p>
            <a:r>
              <a:rPr lang="en-US" sz="2400" dirty="0" smtClean="0"/>
              <a:t>d[,3]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610922" y="858683"/>
            <a:ext cx="3566569" cy="5766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FF00"/>
                </a:solidFill>
              </a:rPr>
              <a:t>a</a:t>
            </a:r>
          </a:p>
          <a:p>
            <a:r>
              <a:rPr lang="en-US" sz="2000" dirty="0" smtClean="0"/>
              <a:t>“1”   “2”   “bug”   “TRUE”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b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[1]  </a:t>
            </a:r>
            <a:r>
              <a:rPr lang="en-US" sz="2000" dirty="0" smtClean="0"/>
              <a:t>1  2  3  4  5  6  7  8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d</a:t>
            </a:r>
          </a:p>
          <a:p>
            <a:r>
              <a:rPr lang="en-US" sz="2000" dirty="0" smtClean="0"/>
              <a:t>        [,1]   [,2]   [,3]   [,4]   [,5]</a:t>
            </a:r>
          </a:p>
          <a:p>
            <a:r>
              <a:rPr lang="en-US" sz="2000" dirty="0" smtClean="0"/>
              <a:t>[1,]       1      5      9     13     17</a:t>
            </a:r>
          </a:p>
          <a:p>
            <a:r>
              <a:rPr lang="en-US" sz="2000" dirty="0" smtClean="0"/>
              <a:t>[2</a:t>
            </a:r>
            <a:r>
              <a:rPr lang="en-US" sz="2000" dirty="0"/>
              <a:t>,]       </a:t>
            </a:r>
            <a:r>
              <a:rPr lang="en-US" sz="2000" dirty="0" smtClean="0"/>
              <a:t>2      6     10    14     18</a:t>
            </a:r>
            <a:endParaRPr lang="en-US" sz="2000" dirty="0"/>
          </a:p>
          <a:p>
            <a:r>
              <a:rPr lang="en-US" sz="2000" dirty="0" smtClean="0"/>
              <a:t>[3</a:t>
            </a:r>
            <a:r>
              <a:rPr lang="en-US" sz="2000" dirty="0"/>
              <a:t>,]       </a:t>
            </a:r>
            <a:r>
              <a:rPr lang="en-US" sz="2000" dirty="0" smtClean="0"/>
              <a:t>3      7     11    15     19</a:t>
            </a:r>
            <a:endParaRPr lang="en-US" sz="2000" dirty="0"/>
          </a:p>
          <a:p>
            <a:r>
              <a:rPr lang="en-US" sz="2000" dirty="0" smtClean="0"/>
              <a:t>[4</a:t>
            </a:r>
            <a:r>
              <a:rPr lang="en-US" sz="2000" dirty="0"/>
              <a:t>,]       </a:t>
            </a:r>
            <a:r>
              <a:rPr lang="en-US" sz="2000" dirty="0" smtClean="0"/>
              <a:t>4      8     12    16     20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a[3]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[1]  </a:t>
            </a:r>
            <a:r>
              <a:rPr lang="en-US" sz="2000" dirty="0" smtClean="0"/>
              <a:t>“bug”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d[3,4]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[1]  </a:t>
            </a:r>
            <a:r>
              <a:rPr lang="en-US" sz="2000" dirty="0" smtClean="0"/>
              <a:t>15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d[3,]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[1]  </a:t>
            </a:r>
            <a:r>
              <a:rPr lang="en-US" sz="2000" dirty="0" smtClean="0"/>
              <a:t>3   7   11   15  19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d[,3]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[1]  </a:t>
            </a:r>
            <a:r>
              <a:rPr lang="en-US" sz="2000" dirty="0" smtClean="0"/>
              <a:t>9  10   11  12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75408" y="1092653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Command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954485" y="1092653"/>
            <a:ext cx="2656437" cy="16862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916494" y="1695201"/>
            <a:ext cx="2708937" cy="17798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29091" y="2358775"/>
            <a:ext cx="2605309" cy="179789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51589" y="4301746"/>
            <a:ext cx="5782811" cy="18951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38450" y="5687627"/>
            <a:ext cx="5735785" cy="3239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38450" y="4773478"/>
            <a:ext cx="5772472" cy="15411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38450" y="5336789"/>
            <a:ext cx="5735785" cy="8761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97251" y="2781339"/>
            <a:ext cx="3460858" cy="1296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41066" y="3442447"/>
            <a:ext cx="3417043" cy="398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41066" y="4130448"/>
            <a:ext cx="3427928" cy="715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0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36" y="1690688"/>
            <a:ext cx="7639373" cy="4351338"/>
          </a:xfrm>
        </p:spPr>
        <p:txBody>
          <a:bodyPr/>
          <a:lstStyle/>
          <a:p>
            <a:r>
              <a:rPr lang="en-US" sz="3200" dirty="0" err="1" smtClean="0"/>
              <a:t>Dataframes</a:t>
            </a:r>
            <a:r>
              <a:rPr lang="en-US" sz="3200" dirty="0" smtClean="0"/>
              <a:t> are tables of labeled factors</a:t>
            </a:r>
          </a:p>
          <a:p>
            <a:r>
              <a:rPr lang="en-US" sz="3200" dirty="0" smtClean="0"/>
              <a:t>Import data from CSV file</a:t>
            </a:r>
          </a:p>
          <a:p>
            <a:pPr lvl="1"/>
            <a:r>
              <a:rPr lang="en-US" sz="2800" dirty="0" smtClean="0"/>
              <a:t>a &lt;- </a:t>
            </a:r>
            <a:r>
              <a:rPr lang="en-US" sz="2800" dirty="0" err="1" smtClean="0"/>
              <a:t>data.frame</a:t>
            </a:r>
            <a:r>
              <a:rPr lang="en-US" sz="2800" dirty="0" smtClean="0"/>
              <a:t>( read.csv(“lrc.csv”) )</a:t>
            </a:r>
          </a:p>
          <a:p>
            <a:r>
              <a:rPr lang="en-US" sz="3200" dirty="0" smtClean="0"/>
              <a:t>Plot the data</a:t>
            </a:r>
          </a:p>
          <a:p>
            <a:pPr lvl="1"/>
            <a:r>
              <a:rPr lang="en-US" sz="2800" dirty="0" smtClean="0"/>
              <a:t>Plot( a 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47" y="0"/>
            <a:ext cx="3481953" cy="6873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7223" r="3649" b="3904"/>
          <a:stretch/>
        </p:blipFill>
        <p:spPr>
          <a:xfrm>
            <a:off x="2953394" y="3436850"/>
            <a:ext cx="5756653" cy="323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515600" cy="1325563"/>
          </a:xfrm>
        </p:spPr>
        <p:txBody>
          <a:bodyPr/>
          <a:lstStyle/>
          <a:p>
            <a:r>
              <a:rPr lang="en-US" dirty="0" smtClean="0"/>
              <a:t>Basics Graphics in R – Line Plot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86" y="1198535"/>
            <a:ext cx="5550411" cy="5290236"/>
          </a:xfrm>
        </p:spPr>
      </p:pic>
      <p:sp>
        <p:nvSpPr>
          <p:cNvPr id="6" name="Rectangle 5"/>
          <p:cNvSpPr/>
          <p:nvPr/>
        </p:nvSpPr>
        <p:spPr>
          <a:xfrm>
            <a:off x="304800" y="1198535"/>
            <a:ext cx="6003010" cy="529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# Demonstrate visual features of R graphics</a:t>
            </a:r>
          </a:p>
          <a:p>
            <a:r>
              <a:rPr lang="en-US" sz="2800" dirty="0" smtClean="0"/>
              <a:t>a &lt;- </a:t>
            </a:r>
            <a:r>
              <a:rPr lang="en-US" sz="2800" dirty="0" err="1" smtClean="0"/>
              <a:t>data.frame</a:t>
            </a:r>
            <a:r>
              <a:rPr lang="en-US" sz="2800" dirty="0" smtClean="0"/>
              <a:t>( read.csv("lrc.csv"))</a:t>
            </a:r>
          </a:p>
          <a:p>
            <a:r>
              <a:rPr lang="en-US" sz="2800" dirty="0" smtClean="0"/>
              <a:t>attach( a )</a:t>
            </a:r>
          </a:p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plot(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freq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</a:p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nocore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</a:p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xlab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="Frequency (Hz)", </a:t>
            </a:r>
          </a:p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ylab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="Current (A)" )</a:t>
            </a:r>
          </a:p>
          <a:p>
            <a:r>
              <a:rPr lang="en-US" sz="2800" dirty="0" smtClean="0"/>
              <a:t>lines( </a:t>
            </a:r>
            <a:r>
              <a:rPr lang="en-US" sz="2800" dirty="0" err="1" smtClean="0"/>
              <a:t>freq</a:t>
            </a:r>
            <a:r>
              <a:rPr lang="en-US" sz="2800" dirty="0" smtClean="0"/>
              <a:t>, </a:t>
            </a:r>
            <a:r>
              <a:rPr lang="en-US" sz="2800" dirty="0" err="1" smtClean="0"/>
              <a:t>nocore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title( "LRC Resonance Curve - No Core" )</a:t>
            </a:r>
          </a:p>
          <a:p>
            <a:r>
              <a:rPr lang="en-US" sz="2800" dirty="0" smtClean="0"/>
              <a:t>detach( a )</a:t>
            </a:r>
          </a:p>
        </p:txBody>
      </p:sp>
    </p:spTree>
    <p:extLst>
      <p:ext uri="{BB962C8B-B14F-4D97-AF65-F5344CB8AC3E}">
        <p14:creationId xmlns:p14="http://schemas.microsoft.com/office/powerpoint/2010/main" val="1012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par() </a:t>
            </a:r>
            <a:r>
              <a:rPr lang="en-US" dirty="0" smtClean="0"/>
              <a:t>– Query or Set Graphical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1500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Common Parameters</a:t>
            </a:r>
          </a:p>
          <a:p>
            <a:pPr lvl="1"/>
            <a:r>
              <a:rPr lang="en-US" dirty="0" err="1" smtClean="0"/>
              <a:t>bg</a:t>
            </a:r>
            <a:r>
              <a:rPr lang="en-US" dirty="0" smtClean="0"/>
              <a:t> – Background color</a:t>
            </a:r>
          </a:p>
          <a:p>
            <a:pPr lvl="1"/>
            <a:r>
              <a:rPr lang="en-US" dirty="0" err="1" smtClean="0"/>
              <a:t>fg</a:t>
            </a:r>
            <a:r>
              <a:rPr lang="en-US" dirty="0" smtClean="0"/>
              <a:t> – Foreground color</a:t>
            </a:r>
          </a:p>
          <a:p>
            <a:pPr lvl="1"/>
            <a:r>
              <a:rPr lang="en-US" dirty="0" err="1" smtClean="0"/>
              <a:t>lwd</a:t>
            </a:r>
            <a:r>
              <a:rPr lang="en-US" dirty="0" smtClean="0"/>
              <a:t> – Line width</a:t>
            </a:r>
          </a:p>
          <a:p>
            <a:pPr lvl="1"/>
            <a:r>
              <a:rPr lang="en-US" dirty="0" err="1" smtClean="0"/>
              <a:t>lty</a:t>
            </a:r>
            <a:r>
              <a:rPr lang="en-US" dirty="0" smtClean="0"/>
              <a:t> – Line type</a:t>
            </a:r>
          </a:p>
          <a:p>
            <a:pPr lvl="1"/>
            <a:r>
              <a:rPr lang="en-US" dirty="0" smtClean="0"/>
              <a:t>col – Color of item</a:t>
            </a:r>
          </a:p>
          <a:p>
            <a:pPr lvl="1"/>
            <a:r>
              <a:rPr lang="en-US" dirty="0" err="1" smtClean="0"/>
              <a:t>cex</a:t>
            </a:r>
            <a:r>
              <a:rPr lang="en-US" dirty="0" smtClean="0"/>
              <a:t> – Magnify text and plotting symbols</a:t>
            </a:r>
          </a:p>
          <a:p>
            <a:pPr lvl="1"/>
            <a:r>
              <a:rPr lang="en-US" dirty="0" err="1" smtClean="0"/>
              <a:t>pch</a:t>
            </a:r>
            <a:r>
              <a:rPr lang="en-US" dirty="0" smtClean="0"/>
              <a:t> – Symbol or letter used for plotting data</a:t>
            </a:r>
          </a:p>
          <a:p>
            <a:pPr lvl="1"/>
            <a:r>
              <a:rPr lang="en-US" dirty="0" smtClean="0"/>
              <a:t>log – Plot axis on logarithmic scale</a:t>
            </a:r>
          </a:p>
          <a:p>
            <a:r>
              <a:rPr lang="en-US" dirty="0" smtClean="0"/>
              <a:t>Making changes</a:t>
            </a:r>
          </a:p>
          <a:p>
            <a:pPr lvl="1"/>
            <a:r>
              <a:rPr lang="en-US" dirty="0" smtClean="0"/>
              <a:t>Use parameters within plot() for one use</a:t>
            </a:r>
          </a:p>
          <a:p>
            <a:pPr lvl="1"/>
            <a:r>
              <a:rPr lang="en-US" dirty="0" smtClean="0"/>
              <a:t>Use par( </a:t>
            </a:r>
            <a:r>
              <a:rPr lang="en-US" dirty="0" err="1" smtClean="0"/>
              <a:t>bg</a:t>
            </a:r>
            <a:r>
              <a:rPr lang="en-US" dirty="0" smtClean="0"/>
              <a:t> = “black” ) for multiple uses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76392" y="2078183"/>
            <a:ext cx="4041535" cy="3565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par( </a:t>
            </a:r>
            <a:r>
              <a:rPr lang="en-US" sz="2800" dirty="0" err="1" smtClean="0"/>
              <a:t>bg</a:t>
            </a:r>
            <a:r>
              <a:rPr lang="en-US" sz="2800" dirty="0" smtClean="0"/>
              <a:t>="gray22" )</a:t>
            </a:r>
          </a:p>
          <a:p>
            <a:r>
              <a:rPr lang="en-US" sz="2800" dirty="0" smtClean="0"/>
              <a:t>par( </a:t>
            </a:r>
            <a:r>
              <a:rPr lang="en-US" sz="2800" dirty="0" err="1" smtClean="0"/>
              <a:t>fg</a:t>
            </a:r>
            <a:r>
              <a:rPr lang="en-US" sz="2800" dirty="0" smtClean="0"/>
              <a:t>="yellow" )</a:t>
            </a:r>
          </a:p>
          <a:p>
            <a:r>
              <a:rPr lang="en-US" sz="2800" dirty="0" smtClean="0"/>
              <a:t>par( </a:t>
            </a:r>
            <a:r>
              <a:rPr lang="en-US" sz="2800" dirty="0" err="1" smtClean="0"/>
              <a:t>col.axis</a:t>
            </a:r>
            <a:r>
              <a:rPr lang="en-US" sz="2800" dirty="0" smtClean="0"/>
              <a:t> ="white")</a:t>
            </a:r>
          </a:p>
          <a:p>
            <a:r>
              <a:rPr lang="en-US" sz="2800" dirty="0" smtClean="0"/>
              <a:t>par( </a:t>
            </a:r>
            <a:r>
              <a:rPr lang="en-US" sz="2800" dirty="0" err="1" smtClean="0"/>
              <a:t>col.lab</a:t>
            </a:r>
            <a:r>
              <a:rPr lang="en-US" sz="2800" dirty="0" smtClean="0"/>
              <a:t> ="white")</a:t>
            </a:r>
          </a:p>
          <a:p>
            <a:r>
              <a:rPr lang="en-US" sz="2800" dirty="0" smtClean="0"/>
              <a:t>par( </a:t>
            </a:r>
            <a:r>
              <a:rPr lang="en-US" sz="2800" dirty="0" err="1" smtClean="0"/>
              <a:t>col.main</a:t>
            </a:r>
            <a:r>
              <a:rPr lang="en-US" sz="2800" dirty="0" smtClean="0"/>
              <a:t> ="white")</a:t>
            </a:r>
          </a:p>
          <a:p>
            <a:r>
              <a:rPr lang="en-US" sz="2800" dirty="0" smtClean="0"/>
              <a:t>par( </a:t>
            </a:r>
            <a:r>
              <a:rPr lang="en-US" sz="2800" dirty="0" err="1" smtClean="0"/>
              <a:t>cex</a:t>
            </a:r>
            <a:r>
              <a:rPr lang="en-US" sz="2800" dirty="0" smtClean="0"/>
              <a:t> = 1.2 )</a:t>
            </a:r>
          </a:p>
          <a:p>
            <a:r>
              <a:rPr lang="en-US" sz="2800" dirty="0" smtClean="0"/>
              <a:t>par( family="serif")</a:t>
            </a:r>
          </a:p>
        </p:txBody>
      </p:sp>
    </p:spTree>
    <p:extLst>
      <p:ext uri="{BB962C8B-B14F-4D97-AF65-F5344CB8AC3E}">
        <p14:creationId xmlns:p14="http://schemas.microsoft.com/office/powerpoint/2010/main" val="22809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741"/>
            <a:ext cx="5915891" cy="5984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plot(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freq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nocore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xlab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="Frequency (Hz)", 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ylab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="Current (A)",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ylim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=c( 0, 0.30 ),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log = "x",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col="green",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lwd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=2,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type="l")</a:t>
            </a:r>
          </a:p>
          <a:p>
            <a:r>
              <a:rPr lang="en-US" sz="2400" dirty="0" smtClean="0"/>
              <a:t>points( </a:t>
            </a:r>
            <a:r>
              <a:rPr lang="en-US" sz="2400" dirty="0" err="1" smtClean="0"/>
              <a:t>freq</a:t>
            </a:r>
            <a:r>
              <a:rPr lang="en-US" sz="2400" dirty="0" smtClean="0"/>
              <a:t>, </a:t>
            </a:r>
            <a:r>
              <a:rPr lang="en-US" sz="2400" dirty="0" err="1" smtClean="0"/>
              <a:t>nocore</a:t>
            </a:r>
            <a:r>
              <a:rPr lang="en-US" sz="2400" dirty="0" smtClean="0"/>
              <a:t>, col=c(1:5), </a:t>
            </a:r>
            <a:r>
              <a:rPr lang="en-US" sz="2400" dirty="0" err="1" smtClean="0"/>
              <a:t>pch</a:t>
            </a:r>
            <a:r>
              <a:rPr lang="en-US" sz="2400" dirty="0" smtClean="0"/>
              <a:t>=c(1:6))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lines(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freq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withcore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lwd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=2, col="purple" )</a:t>
            </a:r>
          </a:p>
          <a:p>
            <a:r>
              <a:rPr lang="en-US" sz="2400" dirty="0" smtClean="0"/>
              <a:t>points( </a:t>
            </a:r>
            <a:r>
              <a:rPr lang="en-US" sz="2400" dirty="0" err="1" smtClean="0"/>
              <a:t>freq</a:t>
            </a:r>
            <a:r>
              <a:rPr lang="en-US" sz="2400" dirty="0" smtClean="0"/>
              <a:t>, </a:t>
            </a:r>
            <a:r>
              <a:rPr lang="en-US" sz="2400" dirty="0" err="1" smtClean="0"/>
              <a:t>withcore</a:t>
            </a:r>
            <a:r>
              <a:rPr lang="en-US" sz="2400" dirty="0" smtClean="0"/>
              <a:t>, </a:t>
            </a:r>
            <a:r>
              <a:rPr lang="en-US" sz="2400" dirty="0" err="1" smtClean="0"/>
              <a:t>pch</a:t>
            </a:r>
            <a:r>
              <a:rPr lang="en-US" sz="2400" dirty="0" smtClean="0"/>
              <a:t>=19, col="yellow" )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title( "LRC Resonance Curve" )</a:t>
            </a:r>
          </a:p>
          <a:p>
            <a:r>
              <a:rPr lang="en-US" sz="2400" dirty="0" smtClean="0"/>
              <a:t>text( 100, 0.05, "With Core", col="yellow")</a:t>
            </a:r>
          </a:p>
          <a:p>
            <a:r>
              <a:rPr lang="en-US" sz="2400" dirty="0" smtClean="0"/>
              <a:t>text( 20, 0.28, "No Core", col="green")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69" y="450741"/>
            <a:ext cx="6278531" cy="59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94361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multiple divisions on the canvas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507" y="1443488"/>
            <a:ext cx="5856986" cy="2391533"/>
          </a:xfrm>
        </p:spPr>
        <p:txBody>
          <a:bodyPr>
            <a:normAutofit/>
          </a:bodyPr>
          <a:lstStyle/>
          <a:p>
            <a:r>
              <a:rPr lang="en-US" dirty="0" smtClean="0"/>
              <a:t>Split the screen into regions</a:t>
            </a:r>
          </a:p>
          <a:p>
            <a:pPr lvl="1"/>
            <a:r>
              <a:rPr lang="en-US" dirty="0" err="1" smtClean="0"/>
              <a:t>Split.screen</a:t>
            </a:r>
            <a:r>
              <a:rPr lang="en-US" dirty="0" smtClean="0"/>
              <a:t>( c(1,2) ) – 1 Row, 2 Columns</a:t>
            </a:r>
          </a:p>
          <a:p>
            <a:r>
              <a:rPr lang="en-US" dirty="0" smtClean="0"/>
              <a:t>Example from ‘</a:t>
            </a:r>
            <a:r>
              <a:rPr lang="en-US" dirty="0" err="1" smtClean="0"/>
              <a:t>lrc.R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Non-linear curve fit applie</a:t>
            </a:r>
            <a:r>
              <a:rPr lang="en-US" dirty="0" smtClean="0"/>
              <a:t>d to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5642" y="0"/>
            <a:ext cx="5409062" cy="6840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#Split screen into two regions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>
                <a:solidFill>
                  <a:srgbClr val="C00000"/>
                </a:solidFill>
              </a:rPr>
              <a:t>split.screen</a:t>
            </a:r>
            <a:r>
              <a:rPr lang="en-US" sz="2000" dirty="0">
                <a:solidFill>
                  <a:srgbClr val="C00000"/>
                </a:solidFill>
              </a:rPr>
              <a:t>( </a:t>
            </a:r>
            <a:r>
              <a:rPr lang="en-US" sz="2000" dirty="0" smtClean="0">
                <a:solidFill>
                  <a:srgbClr val="C00000"/>
                </a:solidFill>
              </a:rPr>
              <a:t>c(1,2) 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/>
              <a:t>Plot the original data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    screen</a:t>
            </a:r>
            <a:r>
              <a:rPr lang="en-US" sz="2000" dirty="0">
                <a:solidFill>
                  <a:srgbClr val="C00000"/>
                </a:solidFill>
              </a:rPr>
              <a:t>( 1 )</a:t>
            </a:r>
          </a:p>
          <a:p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plot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freq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withcore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xlab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= 'Frequency (Hz)',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ylab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= 'Current (A)', main = 'LRC Circuit With Core')</a:t>
            </a:r>
          </a:p>
          <a:p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/>
              <a:t>Plot the fitting curve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modfit</a:t>
            </a:r>
            <a:r>
              <a:rPr lang="en-US" sz="2000" dirty="0" smtClean="0"/>
              <a:t> </a:t>
            </a:r>
            <a:r>
              <a:rPr lang="en-US" sz="2000" dirty="0"/>
              <a:t>&lt;- </a:t>
            </a:r>
            <a:r>
              <a:rPr lang="en-US" sz="2000" dirty="0" err="1"/>
              <a:t>lrccurveA</a:t>
            </a:r>
            <a:r>
              <a:rPr lang="en-US" sz="2000" dirty="0"/>
              <a:t>( q )</a:t>
            </a:r>
          </a:p>
          <a:p>
            <a:r>
              <a:rPr lang="en-US" sz="2000" dirty="0" smtClean="0"/>
              <a:t>    lines</a:t>
            </a:r>
            <a:r>
              <a:rPr lang="en-US" sz="2000" dirty="0"/>
              <a:t>( </a:t>
            </a:r>
            <a:r>
              <a:rPr lang="en-US" sz="2000" dirty="0" err="1"/>
              <a:t>freqA</a:t>
            </a:r>
            <a:r>
              <a:rPr lang="en-US" sz="2000" dirty="0"/>
              <a:t>, </a:t>
            </a:r>
            <a:r>
              <a:rPr lang="en-US" sz="2000" dirty="0" err="1"/>
              <a:t>modfit</a:t>
            </a:r>
            <a:r>
              <a:rPr lang="en-US" sz="2000" dirty="0"/>
              <a:t> )</a:t>
            </a:r>
          </a:p>
          <a:p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/>
              <a:t>Plot the original data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    screen</a:t>
            </a:r>
            <a:r>
              <a:rPr lang="en-US" sz="2000" dirty="0">
                <a:solidFill>
                  <a:srgbClr val="C00000"/>
                </a:solidFill>
              </a:rPr>
              <a:t>( 2 )</a:t>
            </a:r>
          </a:p>
          <a:p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plot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freq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nocore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xlab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= 'Frequency (Hz)',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ylab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= 'Current (A)', main = 'LRC Circuit No Core')</a:t>
            </a:r>
          </a:p>
          <a:p>
            <a:endParaRPr lang="en-US" sz="2000" dirty="0" smtClean="0"/>
          </a:p>
          <a:p>
            <a:r>
              <a:rPr lang="en-US" sz="2000" dirty="0" smtClean="0"/>
              <a:t>#</a:t>
            </a:r>
            <a:r>
              <a:rPr lang="en-US" sz="2000" dirty="0"/>
              <a:t>Plot the fitting curve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modfit</a:t>
            </a:r>
            <a:r>
              <a:rPr lang="en-US" sz="2000" dirty="0" smtClean="0"/>
              <a:t> </a:t>
            </a:r>
            <a:r>
              <a:rPr lang="en-US" sz="2000" dirty="0"/>
              <a:t>&lt;- </a:t>
            </a:r>
            <a:r>
              <a:rPr lang="en-US" sz="2000" dirty="0" err="1"/>
              <a:t>lrccurveA</a:t>
            </a:r>
            <a:r>
              <a:rPr lang="en-US" sz="2000" dirty="0"/>
              <a:t>( p )</a:t>
            </a:r>
          </a:p>
          <a:p>
            <a:r>
              <a:rPr lang="en-US" sz="2000" dirty="0" smtClean="0"/>
              <a:t>    lines</a:t>
            </a:r>
            <a:r>
              <a:rPr lang="en-US" sz="2000" dirty="0"/>
              <a:t>( </a:t>
            </a:r>
            <a:r>
              <a:rPr lang="en-US" sz="2000" dirty="0" err="1"/>
              <a:t>freqA</a:t>
            </a:r>
            <a:r>
              <a:rPr lang="en-US" sz="2000" dirty="0"/>
              <a:t>, </a:t>
            </a:r>
            <a:r>
              <a:rPr lang="en-US" sz="2000" dirty="0" err="1"/>
              <a:t>modfit</a:t>
            </a:r>
            <a:r>
              <a:rPr lang="en-US" sz="2000" dirty="0"/>
              <a:t> )</a:t>
            </a:r>
          </a:p>
          <a:p>
            <a:r>
              <a:rPr lang="en-US" sz="2000" dirty="0" smtClean="0"/>
              <a:t>#</a:t>
            </a:r>
            <a:r>
              <a:rPr lang="en-US" sz="2000" dirty="0"/>
              <a:t>Close the split screen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    </a:t>
            </a:r>
            <a:r>
              <a:rPr lang="en-US" sz="2000" dirty="0" err="1" smtClean="0">
                <a:solidFill>
                  <a:srgbClr val="C00000"/>
                </a:solidFill>
              </a:rPr>
              <a:t>close.screen</a:t>
            </a:r>
            <a:r>
              <a:rPr lang="en-US" sz="2000" dirty="0" smtClean="0">
                <a:solidFill>
                  <a:srgbClr val="C00000"/>
                </a:solidFill>
              </a:rPr>
              <a:t>(all </a:t>
            </a:r>
            <a:r>
              <a:rPr lang="en-US" sz="2000" dirty="0">
                <a:solidFill>
                  <a:srgbClr val="C00000"/>
                </a:solidFill>
              </a:rPr>
              <a:t>= TRUE)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6" y="3342784"/>
            <a:ext cx="6601746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2092</Words>
  <Application>Microsoft Office PowerPoint</Application>
  <PresentationFormat>Widescreen</PresentationFormat>
  <Paragraphs>364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Graphics With R</vt:lpstr>
      <vt:lpstr>What is R? </vt:lpstr>
      <vt:lpstr>Basic R syntax </vt:lpstr>
      <vt:lpstr>Making and Accessing Lists</vt:lpstr>
      <vt:lpstr>Data Frames</vt:lpstr>
      <vt:lpstr>Basics Graphics in R – Line Plot</vt:lpstr>
      <vt:lpstr>par() – Query or Set Graphical Parameters</vt:lpstr>
      <vt:lpstr>PowerPoint Presentation</vt:lpstr>
      <vt:lpstr>Using multiple divisions on the canvas </vt:lpstr>
      <vt:lpstr>Other Plots – Correlation Plot</vt:lpstr>
      <vt:lpstr>Saving graphics as PDF or bitmap </vt:lpstr>
      <vt:lpstr>3D Plots Different projections </vt:lpstr>
      <vt:lpstr>3D Plots - Contour</vt:lpstr>
      <vt:lpstr>Customized Filled Contours</vt:lpstr>
      <vt:lpstr>Phase Diagrams</vt:lpstr>
      <vt:lpstr>Geographic plots</vt:lpstr>
      <vt:lpstr>Web generated 3d plot </vt:lpstr>
      <vt:lpstr>Tidyverse</vt:lpstr>
      <vt:lpstr>ggplot2 </vt:lpstr>
      <vt:lpstr>PowerPoint Presentation</vt:lpstr>
      <vt:lpstr>The R Graph Gallery</vt:lpstr>
    </vt:vector>
  </TitlesOfParts>
  <Company>Cedarville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With R</dc:title>
  <dc:creator>Information Technology</dc:creator>
  <cp:lastModifiedBy>Information Technology</cp:lastModifiedBy>
  <cp:revision>45</cp:revision>
  <dcterms:created xsi:type="dcterms:W3CDTF">2018-11-18T19:50:17Z</dcterms:created>
  <dcterms:modified xsi:type="dcterms:W3CDTF">2018-11-19T21:40:44Z</dcterms:modified>
</cp:coreProperties>
</file>